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80" r:id="rId4"/>
    <p:sldId id="259" r:id="rId5"/>
    <p:sldId id="283" r:id="rId6"/>
    <p:sldId id="284" r:id="rId7"/>
    <p:sldId id="281" r:id="rId8"/>
    <p:sldId id="282" r:id="rId9"/>
    <p:sldId id="285" r:id="rId10"/>
    <p:sldId id="286" r:id="rId11"/>
    <p:sldId id="287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713" autoAdjust="0"/>
  </p:normalViewPr>
  <p:slideViewPr>
    <p:cSldViewPr>
      <p:cViewPr varScale="1">
        <p:scale>
          <a:sx n="114" d="100"/>
          <a:sy n="114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57BAA9-EC60-48D5-8D9B-8E87FF1A0859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AD8E12-E5ED-435B-8294-EC320FDDFB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0660" name="Picture 6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43561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3" name="Прямоугольник 11"/>
          <p:cNvSpPr>
            <a:spLocks noChangeArrowheads="1"/>
          </p:cNvSpPr>
          <p:nvPr/>
        </p:nvSpPr>
        <p:spPr bwMode="auto">
          <a:xfrm>
            <a:off x="3714744" y="4848723"/>
            <a:ext cx="542925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 dirty="0" err="1">
                <a:latin typeface="Times New Roman" pitchFamily="18" charset="0"/>
              </a:rPr>
              <a:t>Сульман</a:t>
            </a:r>
            <a:r>
              <a:rPr lang="ru-RU" sz="2400" b="1" u="sng" dirty="0">
                <a:latin typeface="Times New Roman" pitchFamily="18" charset="0"/>
              </a:rPr>
              <a:t> М.Г.,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Демиденко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Г.Н</a:t>
            </a:r>
            <a:r>
              <a:rPr lang="ru-RU" sz="2400" b="1" dirty="0" smtClean="0">
                <a:latin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</a:endParaRPr>
          </a:p>
          <a:p>
            <a:pPr algn="just"/>
            <a:endParaRPr lang="ru-RU" sz="2200" dirty="0"/>
          </a:p>
          <a:p>
            <a:pPr algn="just"/>
            <a:r>
              <a:rPr lang="ru-RU" dirty="0">
                <a:latin typeface="Times New Roman" pitchFamily="18" charset="0"/>
              </a:rPr>
              <a:t>Тверской государственный технический университет</a:t>
            </a:r>
          </a:p>
          <a:p>
            <a:pPr algn="just"/>
            <a:r>
              <a:rPr lang="en-US" dirty="0">
                <a:latin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</a:rPr>
              <a:t>mail</a:t>
            </a:r>
            <a:r>
              <a:rPr lang="ru-RU" dirty="0" smtClean="0">
                <a:latin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</a:rPr>
              <a:t>sulman@online.tver.ru</a:t>
            </a:r>
            <a:endParaRPr lang="ru-RU" u="sng" dirty="0">
              <a:latin typeface="Times New Roman" pitchFamily="18" charset="0"/>
            </a:endParaRPr>
          </a:p>
        </p:txBody>
      </p:sp>
      <p:sp>
        <p:nvSpPr>
          <p:cNvPr id="70658" name="Прямоугольник 3"/>
          <p:cNvSpPr>
            <a:spLocks noChangeArrowheads="1"/>
          </p:cNvSpPr>
          <p:nvPr/>
        </p:nvSpPr>
        <p:spPr bwMode="auto">
          <a:xfrm>
            <a:off x="857224" y="785794"/>
            <a:ext cx="77152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ДИСЦИПЛИНЫ ОБЯЗАТЕЛЬНОЙ И ВАРИАТИВНОЙ ЧАСТИ БЛОКА 1, ФОРМИРУЮЩИЕ ПРОФИЛЬ ПОДГОТОВКИ БАКАЛАВРОВ И МАГИСТРОВ ПО НАПРАВЛЕНИЮ  «БИОТЕХНОЛОГИЯ»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14282" y="642918"/>
            <a:ext cx="37862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19.04.01 Биотехнология (магистратура) 72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1987062" y="1941972"/>
            <a:ext cx="35719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8596" y="2392442"/>
            <a:ext cx="3357586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Часть, формируемая вузом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Стрелка вправо 22"/>
          <p:cNvSpPr/>
          <p:nvPr/>
        </p:nvSpPr>
        <p:spPr>
          <a:xfrm rot="3521871">
            <a:off x="3683536" y="3438020"/>
            <a:ext cx="811433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4429124" y="3075761"/>
            <a:ext cx="4572032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Технология подготовки научной документации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Защита интеллектуальной собственности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патентоведение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Сельскохозяйственная биотехнология</a:t>
            </a: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Специальные разделы фармацевтической биотехнологии</a:t>
            </a: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Технологическая биоэнергетика</a:t>
            </a:r>
          </a:p>
        </p:txBody>
      </p:sp>
      <p:pic>
        <p:nvPicPr>
          <p:cNvPr id="19" name="Picture 4" descr="https://st2.depositphotos.com/3643473/6206/i/950/depositphotos_62066275-stock-photo-man-with-a-laptop-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71942"/>
            <a:ext cx="2786082" cy="2198393"/>
          </a:xfrm>
          <a:prstGeom prst="rect">
            <a:avLst/>
          </a:prstGeom>
          <a:noFill/>
        </p:spPr>
      </p:pic>
      <p:pic>
        <p:nvPicPr>
          <p:cNvPr id="11" name="Picture 2" descr="https://st2.depositphotos.com/3643473/9418/i/950/depositphotos_94183856-stock-photo-question-mark-and-light-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642918"/>
            <a:ext cx="2240842" cy="2211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57158" y="642918"/>
            <a:ext cx="3714776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19.03.01 Биотехнология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2021 г.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4282" y="3643314"/>
            <a:ext cx="3786214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lvl="2" algn="ctr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среднем 36-38 часов в неделю при общей нагрузке 54 часа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214282" y="2428868"/>
            <a:ext cx="3786214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Объем контактной работы – не менее 60% - 61.5%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714876" y="642918"/>
            <a:ext cx="3714776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19.04.01 Биотехнология (магистратура) 2021 г. </a:t>
            </a: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4714876" y="2428868"/>
            <a:ext cx="3786214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Объем контактной работы – не менее 60% - 61%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14876" y="3643314"/>
            <a:ext cx="3786214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lvl="2" algn="ctr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среднем 35-37 часов в неделю при общей нагрузке 54 часа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6000760" y="5072074"/>
            <a:ext cx="2428892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Процент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лекционных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занятий – 36%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1806219" y="1979939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6306813" y="1979939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285720" y="5072074"/>
            <a:ext cx="2286016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Процент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лекционных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занятий – 41.5%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Галя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429132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6632" name="Picture 8" descr="https://gulaytour.ru/wp-content/uploads/2017/11/original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3357554" y="1849457"/>
            <a:ext cx="450059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Благодарю </a:t>
            </a:r>
            <a:endParaRPr lang="ru-RU" sz="46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4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ru-RU" sz="4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  </a:t>
            </a:r>
            <a:r>
              <a:rPr lang="ru-RU" sz="4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novosele-scola.ucoz.ru/_si/0/57896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105922"/>
            <a:ext cx="3230138" cy="27520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57158" y="4857760"/>
            <a:ext cx="300039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5429256" y="4786322"/>
            <a:ext cx="328614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Магистратура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8562456">
            <a:off x="1856551" y="4396096"/>
            <a:ext cx="648000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296531">
            <a:off x="6427076" y="4392837"/>
            <a:ext cx="648000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1643042" y="2357430"/>
            <a:ext cx="5643602" cy="1692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Реализует с 1993 года следующие программы подготовки в системе высшего образования по направлению «Биотехнология»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1643042" y="857232"/>
            <a:ext cx="5643602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Кафедра биотехнологии, химии и стандартизации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163673" y="1904005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57158" y="4002480"/>
            <a:ext cx="3786214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19.03.01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Биотехнология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твержден 11.03.2015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5143504" y="4859736"/>
            <a:ext cx="3429024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Направление 19.03.01 Биотехнология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утвержден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10.08.2021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714348" y="2428868"/>
            <a:ext cx="7643866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240700 Биотехнология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твержден 22.12.2009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571472" y="857232"/>
            <a:ext cx="8072494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высшего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163673" y="1975443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2520599" y="3475641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848580">
            <a:off x="4316073" y="4904401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https://17.img.avito.st/640x480/78563294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286124"/>
            <a:ext cx="2071702" cy="1553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85720" y="546067"/>
            <a:ext cx="8501122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реализуемые профили подготовки бакалавров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1428728" y="1714488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Биотехнология (38 вузов)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1428728" y="3571876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Промышленная биотехнология (9 вузов) </a:t>
            </a:r>
          </a:p>
        </p:txBody>
      </p:sp>
      <p:sp>
        <p:nvSpPr>
          <p:cNvPr id="13" name="Стрелка углом 12"/>
          <p:cNvSpPr/>
          <p:nvPr/>
        </p:nvSpPr>
        <p:spPr>
          <a:xfrm rot="10800000" flipH="1">
            <a:off x="1071538" y="1785926"/>
            <a:ext cx="357190" cy="8572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1428728" y="2357430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Фармацевтическая биотехнология (11 вузов)</a:t>
            </a: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1428728" y="2928934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Пищевая биотехнология (15 вузов)</a:t>
            </a:r>
          </a:p>
        </p:txBody>
      </p:sp>
      <p:sp>
        <p:nvSpPr>
          <p:cNvPr id="19" name="Стрелка углом 18"/>
          <p:cNvSpPr/>
          <p:nvPr/>
        </p:nvSpPr>
        <p:spPr>
          <a:xfrm rot="10800000" flipH="1">
            <a:off x="1071539" y="2214554"/>
            <a:ext cx="357190" cy="10001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углом 19"/>
          <p:cNvSpPr/>
          <p:nvPr/>
        </p:nvSpPr>
        <p:spPr>
          <a:xfrm rot="10800000" flipH="1">
            <a:off x="1071538" y="3000372"/>
            <a:ext cx="357190" cy="8572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20"/>
          <p:cNvSpPr/>
          <p:nvPr/>
        </p:nvSpPr>
        <p:spPr>
          <a:xfrm rot="10800000" flipH="1">
            <a:off x="1071538" y="3429000"/>
            <a:ext cx="357190" cy="10001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4" name="Picture 6" descr="https://thumbs.dreamstime.com/b/%D1%81%D1%82%D1%83%D0%B4%D0%B5%D0%BD%D1%82-%D0%B2%D1%8B%D0%BF%D1%83%D1%81%D0%BA%D0%BD%D0%B8%D0%BA-229716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1" y="4787037"/>
            <a:ext cx="2326951" cy="2070987"/>
          </a:xfrm>
          <a:prstGeom prst="rect">
            <a:avLst/>
          </a:prstGeom>
          <a:noFill/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71802" y="5330153"/>
            <a:ext cx="5491202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Тверской государственный технический университет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Промышленная биотехнология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углом 17"/>
          <p:cNvSpPr/>
          <p:nvPr/>
        </p:nvSpPr>
        <p:spPr>
          <a:xfrm rot="10800000" flipH="1">
            <a:off x="1071539" y="1500173"/>
            <a:ext cx="357190" cy="50006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1428728" y="4143380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Молекулярная биотехнология (5 вузов) 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1428728" y="4714884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Другие профили, реализуемые в 1 или 2 вузах</a:t>
            </a:r>
          </a:p>
        </p:txBody>
      </p:sp>
      <p:sp>
        <p:nvSpPr>
          <p:cNvPr id="26" name="Стрелка углом 25"/>
          <p:cNvSpPr/>
          <p:nvPr/>
        </p:nvSpPr>
        <p:spPr>
          <a:xfrm rot="10800000" flipH="1">
            <a:off x="1071538" y="4000504"/>
            <a:ext cx="357190" cy="10001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14282" y="500042"/>
            <a:ext cx="37862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19.03.01 Биотехнология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195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1987062" y="1799096"/>
            <a:ext cx="35719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2844" y="2212295"/>
            <a:ext cx="4143404" cy="430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Обязательная часть 154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5072066" y="3071810"/>
            <a:ext cx="3929090" cy="3647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Прикладная механика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Электротехника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Общая химическая технология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Процессы и аппараты биотехнологии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Метрология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Проектирование и оборудование предприятий химической промышленности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Экономика и управление производством</a:t>
            </a:r>
          </a:p>
        </p:txBody>
      </p:sp>
      <p:sp>
        <p:nvSpPr>
          <p:cNvPr id="22" name="Стрелка вправо 21"/>
          <p:cNvSpPr/>
          <p:nvPr/>
        </p:nvSpPr>
        <p:spPr>
          <a:xfrm rot="19130055">
            <a:off x="3927170" y="1572286"/>
            <a:ext cx="1168452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3521871">
            <a:off x="3810012" y="3321920"/>
            <a:ext cx="1571636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214282" y="3105409"/>
            <a:ext cx="4071966" cy="3323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Компьютерная графика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Общая и неорганическая химия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Органическая химия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Аналитическая химия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Физическая химия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Коллоидная химия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Физические методы анализа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5072066" y="571480"/>
            <a:ext cx="3929090" cy="2354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Общая биология и микробиология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Основы биохимии и молекулярной биологии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Химия БАВ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Основы биотехнологии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Общая биотехнология</a:t>
            </a: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036794" y="2749496"/>
            <a:ext cx="285752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14282" y="642918"/>
            <a:ext cx="37862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19.03.01 Биотехнология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195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1987062" y="1941972"/>
            <a:ext cx="35719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8596" y="2392442"/>
            <a:ext cx="3357586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Часть, формируемая вузом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41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Стрелка вправо 22"/>
          <p:cNvSpPr/>
          <p:nvPr/>
        </p:nvSpPr>
        <p:spPr>
          <a:xfrm rot="3521871">
            <a:off x="3683536" y="3438020"/>
            <a:ext cx="811433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4429124" y="1214422"/>
            <a:ext cx="4572032" cy="550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История науки и техники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Латинский язык в профессиональной деятельности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Кинетика ферментативного катализа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Продуценты БАВ</a:t>
            </a: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Технология синтеза и биосинтеза БАВ</a:t>
            </a: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Технология синтеза и биосинтеза витаминов и коферментов</a:t>
            </a: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Пищевая биотехнология</a:t>
            </a: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Фармацевтическая биотехнология</a:t>
            </a: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Биотехнология переработки биомассы, получение продуктов с/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назначения</a:t>
            </a:r>
          </a:p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Основы генной, клеточной и эмбриональной инженерии</a:t>
            </a:r>
          </a:p>
        </p:txBody>
      </p:sp>
      <p:pic>
        <p:nvPicPr>
          <p:cNvPr id="19" name="Picture 4" descr="https://st2.depositphotos.com/3643473/6206/i/950/depositphotos_62066275-stock-photo-man-with-a-laptop-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71942"/>
            <a:ext cx="2786082" cy="2198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57158" y="4002480"/>
            <a:ext cx="3786214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19.04.01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Биотехнология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(магистратура)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Утвержден 21.11.2014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5143504" y="4859736"/>
            <a:ext cx="3429024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19.04.01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Биотехнология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(магистратура)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утвержден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10.08.2021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714348" y="2428868"/>
            <a:ext cx="7643866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240700 Биотехнология (магистратура)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твержден 22.12.2009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571472" y="857232"/>
            <a:ext cx="8072494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высшего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163673" y="1975443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2520599" y="3475641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848580">
            <a:off x="4316073" y="4904401"/>
            <a:ext cx="57600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https://17.img.avito.st/640x480/78563294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286124"/>
            <a:ext cx="2071702" cy="1553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85720" y="546067"/>
            <a:ext cx="8501122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реализуемые профили подготовки магистрантов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1428728" y="1714488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Биотехнология (5 вузов) и общая биотехнология (5 вузов)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1428728" y="3571876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Промышленная (или прикладная) биотехнология (11 вузов) </a:t>
            </a:r>
          </a:p>
        </p:txBody>
      </p:sp>
      <p:sp>
        <p:nvSpPr>
          <p:cNvPr id="13" name="Стрелка углом 12"/>
          <p:cNvSpPr/>
          <p:nvPr/>
        </p:nvSpPr>
        <p:spPr>
          <a:xfrm rot="10800000" flipH="1">
            <a:off x="1071538" y="1785926"/>
            <a:ext cx="357190" cy="8572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1428728" y="2357430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Агропищевая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биотехнология (8 вузов)</a:t>
            </a: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1428728" y="2928934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Биотехнология пищевых продуктов и БАВ (5 вузов)</a:t>
            </a:r>
          </a:p>
        </p:txBody>
      </p:sp>
      <p:sp>
        <p:nvSpPr>
          <p:cNvPr id="19" name="Стрелка углом 18"/>
          <p:cNvSpPr/>
          <p:nvPr/>
        </p:nvSpPr>
        <p:spPr>
          <a:xfrm rot="10800000" flipH="1">
            <a:off x="1071539" y="2214554"/>
            <a:ext cx="357190" cy="10001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углом 19"/>
          <p:cNvSpPr/>
          <p:nvPr/>
        </p:nvSpPr>
        <p:spPr>
          <a:xfrm rot="10800000" flipH="1">
            <a:off x="1071538" y="3000372"/>
            <a:ext cx="357190" cy="8572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20"/>
          <p:cNvSpPr/>
          <p:nvPr/>
        </p:nvSpPr>
        <p:spPr>
          <a:xfrm rot="10800000" flipH="1">
            <a:off x="1071538" y="3429000"/>
            <a:ext cx="357190" cy="10001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4" name="Picture 6" descr="https://thumbs.dreamstime.com/b/%D1%81%D1%82%D1%83%D0%B4%D0%B5%D0%BD%D1%82-%D0%B2%D1%8B%D0%BF%D1%83%D1%81%D0%BA%D0%BD%D0%B8%D0%BA-229716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1" y="4787037"/>
            <a:ext cx="2326951" cy="2070987"/>
          </a:xfrm>
          <a:prstGeom prst="rect">
            <a:avLst/>
          </a:prstGeom>
          <a:noFill/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71802" y="5330153"/>
            <a:ext cx="5491202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Тверской государственный технический университет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Прикладная биотехнология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углом 17"/>
          <p:cNvSpPr/>
          <p:nvPr/>
        </p:nvSpPr>
        <p:spPr>
          <a:xfrm rot="10800000" flipH="1">
            <a:off x="1071539" y="1500173"/>
            <a:ext cx="357190" cy="50006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1428728" y="4143380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Фармацевтическая биотехнология (4 вуза) 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1428728" y="4714884"/>
            <a:ext cx="742955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Другие профили, реализуемые в 1 или 2 вузах</a:t>
            </a:r>
          </a:p>
        </p:txBody>
      </p:sp>
      <p:sp>
        <p:nvSpPr>
          <p:cNvPr id="26" name="Стрелка углом 25"/>
          <p:cNvSpPr/>
          <p:nvPr/>
        </p:nvSpPr>
        <p:spPr>
          <a:xfrm rot="10800000" flipH="1">
            <a:off x="1071538" y="4000504"/>
            <a:ext cx="357190" cy="10001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88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130175"/>
            <a:ext cx="8143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itchFamily="18" charset="0"/>
              </a:rPr>
              <a:t>ФГБОУ ВО «Тверской государственный технический университет»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8" y="442913"/>
            <a:ext cx="8143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14282" y="500042"/>
            <a:ext cx="37862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19.04.01 Биотехнология (магистратура) 72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1987062" y="1799096"/>
            <a:ext cx="357190" cy="33085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2844" y="2212295"/>
            <a:ext cx="4143404" cy="430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Обязательная часть 56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4500562" y="4714884"/>
            <a:ext cx="4357718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Биотехнология в легкой промышленности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Экологическая биотехнология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Молекулярная генетика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Системы управления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биотехнологическими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процессами</a:t>
            </a:r>
          </a:p>
        </p:txBody>
      </p:sp>
      <p:sp>
        <p:nvSpPr>
          <p:cNvPr id="22" name="Стрелка вправо 21"/>
          <p:cNvSpPr/>
          <p:nvPr/>
        </p:nvSpPr>
        <p:spPr>
          <a:xfrm rot="19130055">
            <a:off x="3983128" y="1566152"/>
            <a:ext cx="715698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4792388">
            <a:off x="3551452" y="3616377"/>
            <a:ext cx="1867757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214282" y="3105409"/>
            <a:ext cx="4071966" cy="3323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Информационные технологии в науке и профессиональной деятельности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Современные проблемы биотехнологии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Современные методы и инструменты управления качеством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Экономика, менеджмент и инновации в биотехнологии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714876" y="571480"/>
            <a:ext cx="428628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Методологические основы исследований в биотехнологии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Основы научно-исследовательской работы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Теоретические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эксперименталь-ные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методы исследования в химии и биотехнологии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Дополнительные главы химии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Основы моделирования кинетики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биотехнологических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процессов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Микробиологические основы пищевой биотехнологии</a:t>
            </a: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036794" y="2749496"/>
            <a:ext cx="285752" cy="21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778</TotalTime>
  <Words>660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SulmanMG</cp:lastModifiedBy>
  <cp:revision>72</cp:revision>
  <dcterms:created xsi:type="dcterms:W3CDTF">2022-08-26T07:45:53Z</dcterms:created>
  <dcterms:modified xsi:type="dcterms:W3CDTF">2023-09-06T09:28:07Z</dcterms:modified>
</cp:coreProperties>
</file>