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3" r:id="rId4"/>
    <p:sldId id="271" r:id="rId5"/>
    <p:sldId id="270" r:id="rId6"/>
    <p:sldId id="269" r:id="rId7"/>
    <p:sldId id="268" r:id="rId8"/>
    <p:sldId id="267" r:id="rId9"/>
    <p:sldId id="266" r:id="rId10"/>
    <p:sldId id="265" r:id="rId11"/>
    <p:sldId id="275" r:id="rId12"/>
    <p:sldId id="274" r:id="rId13"/>
    <p:sldId id="273" r:id="rId14"/>
    <p:sldId id="272" r:id="rId15"/>
    <p:sldId id="278" r:id="rId16"/>
    <p:sldId id="279" r:id="rId17"/>
    <p:sldId id="280" r:id="rId18"/>
    <p:sldId id="277" r:id="rId19"/>
    <p:sldId id="262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7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26F44-21D3-4CE7-B31E-6BD3E81C8AB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950EB-82B7-4074-AD19-7E670F2F2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232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326E00-D174-4F79-984F-606598D36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895CCC-8E27-466E-977F-B58670D79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CB7789-37D2-4869-8586-3EEE7805E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5898-206E-4BF3-A44A-52A573B20D30}" type="datetime1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664757-115C-46C4-A58D-9387A9339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BAA96E-0D7D-4476-9AEC-E9058201D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1E1A-6AA4-421F-B993-8E65BCE18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109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BEDB07-7E43-41C9-8927-456F78F05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5E4C9B-84E9-42CC-8E4F-54F264273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7ADEAE-DB2A-414F-AFF9-6E069AF61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E081-FA25-446E-B953-0C0D93BE7E36}" type="datetime1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0C9784-53F2-4C3E-83A8-5D19221A0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EC3AE7-5D05-4EF1-9CD7-CD89689A4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1E1A-6AA4-421F-B993-8E65BCE18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35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AC38C49-1F7A-4893-ACAE-90AC27A60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694289F-68FA-407A-8A77-7DE2C44B0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168251-742B-4EE3-BA3A-4F961F3FC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2C58-B5B1-41C8-A338-E2577EED5B6C}" type="datetime1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04CCAE-0672-40B3-88DE-DAC7F2D5A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13CD55-CBF0-4D30-95F1-29C05CCB8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1E1A-6AA4-421F-B993-8E65BCE18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1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805686-84A9-410B-A72F-5BF3D44B1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F3C49A-6B4B-41FE-A658-D9ECD3E36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54E34B-A0F3-4EFE-92EC-2CBDB669A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43A7-D39C-4345-A160-1E7AF551ACFD}" type="datetime1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8D5D6F-1470-4B77-99FA-5541F6BFA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B1D95D-DD98-4F02-8F6C-D5E8E1B5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1E1A-6AA4-421F-B993-8E65BCE18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46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8BE3B-BCCB-4423-B834-EA9754435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91A42D-3448-4B8E-869F-4E0347C26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DE0F19-A037-4D63-BEE7-567196D7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E517-B147-4A25-B661-68021A4D56A9}" type="datetime1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EACD-FC01-4F18-8EED-AE67486EE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97CE79-90AC-4AB0-8786-B7A507A54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1E1A-6AA4-421F-B993-8E65BCE18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1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DD43F-384F-4EB9-8A7C-45B362767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85CED8-E21D-4E36-A3F2-1468AF67D8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8AB297-6A64-4994-80EC-16CCDDB23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71842E-C184-41E5-AD7F-319BEC74B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2CC4-F363-433F-9F40-D8E26C43D1FF}" type="datetime1">
              <a:rPr lang="ru-RU" smtClean="0"/>
              <a:t>17.09.2021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A9A519-11EB-41E2-BA7C-C2984D8E6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AF5E3B-50BA-4989-87FA-D02864A7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1E1A-6AA4-421F-B993-8E65BCE18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16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CEDE9C-26C5-48F4-8601-AAF0D8576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93A35F-9B59-410A-B663-D349CFF61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387916C-50DC-433A-BF16-7042D73C4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5CB5400-BC86-4540-89BD-24137B2588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5D800B3-372B-40B3-AF5E-4541CE8795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AAB8FB9-C4BD-4751-A68F-D8006303D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B6DC-F65A-4107-B3DE-4C608C13A289}" type="datetime1">
              <a:rPr lang="ru-RU" smtClean="0"/>
              <a:t>17.09.2021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8BB6EFC-FA04-491A-8EED-F0F1ABA14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1DE2141-877B-442D-AB23-BA80087DE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1E1A-6AA4-421F-B993-8E65BCE18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09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59282D-4CB7-4CB4-974E-C77D99F76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05137BD-DDF0-490D-B22E-7E91C9C43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6FAE-3335-4E19-84AE-E56A5AB47B35}" type="datetime1">
              <a:rPr lang="ru-RU" smtClean="0"/>
              <a:t>17.09.2021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84B8EBF-A225-4521-A3DA-D87BA08F8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4636F18-3E2C-42CE-BD84-7D1521C72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1E1A-6AA4-421F-B993-8E65BCE18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95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C11B22C-2526-46B8-B4C5-9E7FFD4F7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5EC1-B46C-4D46-A667-758DFEEE6AB9}" type="datetime1">
              <a:rPr lang="ru-RU" smtClean="0"/>
              <a:t>17.09.2021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57EA65A-FB10-44C8-A7ED-5ACB16810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0B45DD5-7BB9-4A19-8424-4E4C6304A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1E1A-6AA4-421F-B993-8E65BCE18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8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19D2D5-2126-47E7-A64A-6A2A59D0F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F41C58-59EF-4C2F-A18B-1629D0FD7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B4E9F9-852B-4138-BD7C-B62729EF3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F4EC6F-3886-4AA7-AD63-BE83B5318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978B-BB87-480A-AA1D-49EEF1DD6795}" type="datetime1">
              <a:rPr lang="ru-RU" smtClean="0"/>
              <a:t>17.09.2021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B5BEC75-04E1-46E3-9EA4-B3EAF8AAE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C30E0B-BE9F-442D-B9BF-F66AE076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1E1A-6AA4-421F-B993-8E65BCE18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57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4CA97D-437B-4AF3-9C0E-C0CF024D6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286B509-696C-4EEA-BC7C-3879D6B64D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0DDB5B-E6EE-4B84-8F9B-9984DEDEE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69263D-0A44-4A6C-A4EA-E4F5F5C91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EE4-40BA-4A6D-8115-C6C2DDEAB06B}" type="datetime1">
              <a:rPr lang="ru-RU" smtClean="0"/>
              <a:t>17.09.2021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DA5EAA-6E60-4CC5-922D-5B68865B6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1CECF0-DE1C-4EB7-8090-A92DF3DC3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1E1A-6AA4-421F-B993-8E65BCE18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94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647D8E-28C5-49A1-9AFE-A604EF8A6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D4E8E3-0A29-41B2-B15F-EEB32E84D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544785-3414-48D6-8F76-AAE232B388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8291C-D6E3-4BED-A16A-CE84E1546CFF}" type="datetime1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C2E561-530C-4A03-8C7C-8F816F8759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769D9D-C88E-4C3B-9C88-043E9CE45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1E1A-6AA4-421F-B993-8E65BCE18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52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B8B68-9068-4AD5-B18D-0EACBC34D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0550"/>
            <a:ext cx="9144000" cy="4305300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ru-RU" sz="2400" b="1" cap="all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Новая образовательная программа направления</a:t>
            </a:r>
            <a:br>
              <a:rPr lang="ru-RU" sz="2400" b="1" cap="all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all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«Биотехнология» по профилю «Биоинформатика»</a:t>
            </a:r>
            <a:br>
              <a:rPr lang="ru-RU" sz="24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1F376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400" b="1" dirty="0">
                <a:solidFill>
                  <a:srgbClr val="1F376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1F376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Р.Р. Биглов, А.С. Кузнецов</a:t>
            </a:r>
            <a:br>
              <a:rPr lang="ru-RU" sz="1800" b="1" dirty="0">
                <a:solidFill>
                  <a:srgbClr val="1F376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1F376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800" b="1" dirty="0">
                <a:solidFill>
                  <a:srgbClr val="1F376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b="1" dirty="0">
                <a:solidFill>
                  <a:srgbClr val="1F376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ФГБОУ ВО "МИРЭА - Российский технологический университет"</a:t>
            </a:r>
            <a:br>
              <a:rPr lang="ru-RU" sz="1050" b="1" dirty="0">
                <a:solidFill>
                  <a:srgbClr val="1F376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b="1" dirty="0">
                <a:solidFill>
                  <a:srgbClr val="1F376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(Институт тонких химических технологий им. М.В. Ломоносова)</a:t>
            </a:r>
            <a:br>
              <a:rPr lang="ru-RU" sz="1050" b="1" dirty="0">
                <a:solidFill>
                  <a:srgbClr val="1F376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b="1" dirty="0">
                <a:solidFill>
                  <a:srgbClr val="1F376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Москва, Россия</a:t>
            </a:r>
            <a:br>
              <a:rPr lang="ru-RU" sz="1050" b="1" dirty="0">
                <a:solidFill>
                  <a:srgbClr val="1F376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D5F18F-1B20-423A-9DEC-529885722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93" y="405297"/>
            <a:ext cx="1241807" cy="134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35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8E14D3-FAC1-47A4-8825-B168FF460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05954"/>
            <a:ext cx="9540240" cy="5054766"/>
          </a:xfrm>
        </p:spPr>
        <p:txBody>
          <a:bodyPr>
            <a:normAutofit fontScale="92500" lnSpcReduction="20000"/>
          </a:bodyPr>
          <a:lstStyle/>
          <a:p>
            <a:pPr indent="228600" algn="just">
              <a:tabLst>
                <a:tab pos="1028700" algn="l"/>
              </a:tabLst>
            </a:pP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Приведем примеры дисциплин, которые преподаются в вузах для получения этих или подобных компетенций</a:t>
            </a:r>
            <a:r>
              <a:rPr lang="ru-RU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228600" algn="just">
              <a:tabLst>
                <a:tab pos="1028700" algn="l"/>
              </a:tabLst>
            </a:pPr>
            <a:r>
              <a:rPr lang="ru-RU" sz="23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Так, в МГУ им. М.В. Ломоносова </a:t>
            </a:r>
            <a:r>
              <a:rPr lang="ru-RU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факультете биоинженерии и биоинформатики ведется подготовка специалистов по направлению 06.05.01 «Биоинженерия и биоинформатика». В учебном плане этой специальности имеются следующие дисциплины - в базовой части: математика (математический анализ, линейная алгебра, дифференциальные уравнения, теория вероятностей, математическая статистика, комбинаторика) – всего 25 з.е., физика – 6 з.е., химия (общая и неорганическая химия, органическая химия) – 13 з.е., биология (зоология беспозвоночных, зоология позвоночных, ботаника низших растений, ботаника высших растений, клеточная биология) – 19 з.е., биоинженерия (генная инженерия, клеточная инженерия, инженерная энзимология – 15 з.е., биоинформатика – 16 з.е.; в вариативной части: основы молекулярной биологии – 6 з.е., аналитическая химия – 5 з.е., физическая химия – 6 з.е., физиология и человека животных– 5 з.е., генетика – 4.з.е., биохимия – 8.з.е., микробиология – 5 з.е., кинетика и механизмы ферментативных реакций – 6 з.е., биоэнергетика – 3 з.е., эмбриология – 4 з.е., гистология – 3 з.е., биоэтика – 2 з.е., молекулярная биология – 3.з.е., эволюционная биология – 3.з.е., белковая инженерия – 3 з.е., медицинская биохимия – 3.з.е., молекулярная биология клетки – 2.з.е. и ряд курсов по выбору.</a:t>
            </a:r>
          </a:p>
          <a:p>
            <a:pPr indent="457200" algn="just">
              <a:lnSpc>
                <a:spcPct val="100000"/>
              </a:lnSpc>
              <a:spcBef>
                <a:spcPts val="0"/>
              </a:spcBef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D5F18F-1B20-423A-9DEC-529885722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93" y="405297"/>
            <a:ext cx="1241807" cy="1342057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BA0AD9-939A-4E1C-B1FD-D2521EE4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324" y="6356350"/>
            <a:ext cx="10296525" cy="365125"/>
          </a:xfrm>
        </p:spPr>
        <p:txBody>
          <a:bodyPr/>
          <a:lstStyle/>
          <a:p>
            <a:r>
              <a:rPr lang="ru-RU" dirty="0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D68A73-BA0A-4A9E-9B79-B250BB4E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8" y="6356350"/>
            <a:ext cx="361951" cy="365125"/>
          </a:xfrm>
        </p:spPr>
        <p:txBody>
          <a:bodyPr/>
          <a:lstStyle/>
          <a:p>
            <a:fld id="{97601E1A-6AA4-421F-B993-8E65BCE185E9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600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8E14D3-FAC1-47A4-8825-B168FF460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05953"/>
            <a:ext cx="9540240" cy="4404693"/>
          </a:xfrm>
        </p:spPr>
        <p:txBody>
          <a:bodyPr>
            <a:normAutofit/>
          </a:bodyPr>
          <a:lstStyle/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СПбПУ</a:t>
            </a:r>
            <a:r>
              <a:rPr lang="ru-RU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Петра Великого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институте прикладной математики и механики в бакалавриате 01.03.02 «Прикладная математика и информатика» в профиле «Биоинформатика» имеются следующие профильные дисциплины: Общая биология, Молекулярная биология, Языки программирования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Phyton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R, Математическая статистика, Методы интеллектуального анализа данных, Биоинформатика, Системная биология, Методы оптимизации, Уравнения математической физики, Дискретная математика. В магистерской программе 01.04.02_01 «Прикладная математика и биоинформатика» профильные дисциплины: Молекулярная биология,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Спецглавы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молекулярной биологии, Дополнительные разделы математической статистики, Интеллектуальный анализа данных,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Спецглавы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биоинформатики, Математические модели в биологии, Параллельные вычисления.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D5F18F-1B20-423A-9DEC-529885722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93" y="405297"/>
            <a:ext cx="1241807" cy="1342057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BA0AD9-939A-4E1C-B1FD-D2521EE4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324" y="6356350"/>
            <a:ext cx="10296525" cy="365125"/>
          </a:xfrm>
        </p:spPr>
        <p:txBody>
          <a:bodyPr/>
          <a:lstStyle/>
          <a:p>
            <a:r>
              <a:rPr lang="ru-RU" dirty="0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D68A73-BA0A-4A9E-9B79-B250BB4E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8" y="6356350"/>
            <a:ext cx="361951" cy="365125"/>
          </a:xfrm>
        </p:spPr>
        <p:txBody>
          <a:bodyPr/>
          <a:lstStyle/>
          <a:p>
            <a:fld id="{97601E1A-6AA4-421F-B993-8E65BCE185E9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9216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8E14D3-FAC1-47A4-8825-B168FF460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05954"/>
            <a:ext cx="9540240" cy="4902366"/>
          </a:xfrm>
        </p:spPr>
        <p:txBody>
          <a:bodyPr>
            <a:normAutofit/>
          </a:bodyPr>
          <a:lstStyle/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РНИМЦ им. Н.И. Пирогова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медико-биологическом факультете в специалитете 30.05.03 Медицинская кибернетика, математика, направленность (профиль) Биоинформатика дисциплины в базовой части: Биология 9 з.е., Высшая математика – 12з.е., Общая морфология – 9 з.е., Органическая химия – 3 з.е., Биоэтика – 2 з.е., Физическая химия – 2 з.е., Биохимия – 8 з.е. , Информатика и основы программирования – 8 з.е., Теоретические основы кибернетики – 8 з.е., Математическая биология – 7 з.е., микробиология, вирусология – 7 з.е., Молекулярная биология и генетика – 7 з.е., Иммунология – 3 з.е., Молекулярная фармакология – 9 з.е., Биоинформатика – 3 з.е., Общая биофизика – 3 з.е.; в вариативной части: Статистический анализ данных – 3 з.е., Статистический язык программирования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3.з.е., Молекулярная физиология – 3 з.е., Функциональная геномика – 3 з.е., Системная биология – 3.з.е. Клиническая биоинформатика – 3 з.е., Медицинская геномика – 3 з.е., Алгоритмы биоинформатики 3 з.е., Анализ биологических последовательностей – 3 з.е.,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Хемоинформатика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3 з.е., Компьютерное конструирование лекарств – 3 з.е..</a:t>
            </a:r>
          </a:p>
          <a:p>
            <a:pPr indent="457200" algn="just">
              <a:lnSpc>
                <a:spcPct val="100000"/>
              </a:lnSpc>
              <a:spcBef>
                <a:spcPts val="0"/>
              </a:spcBef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D5F18F-1B20-423A-9DEC-529885722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93" y="405297"/>
            <a:ext cx="1241807" cy="1342057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BA0AD9-939A-4E1C-B1FD-D2521EE4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324" y="6356350"/>
            <a:ext cx="10296525" cy="365125"/>
          </a:xfrm>
        </p:spPr>
        <p:txBody>
          <a:bodyPr/>
          <a:lstStyle/>
          <a:p>
            <a:r>
              <a:rPr lang="ru-RU" dirty="0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D68A73-BA0A-4A9E-9B79-B250BB4E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8" y="6356350"/>
            <a:ext cx="361951" cy="365125"/>
          </a:xfrm>
        </p:spPr>
        <p:txBody>
          <a:bodyPr/>
          <a:lstStyle/>
          <a:p>
            <a:fld id="{97601E1A-6AA4-421F-B993-8E65BCE185E9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8356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8E14D3-FAC1-47A4-8825-B168FF460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05954"/>
            <a:ext cx="9540240" cy="3916846"/>
          </a:xfrm>
        </p:spPr>
        <p:txBody>
          <a:bodyPr>
            <a:normAutofit/>
          </a:bodyPr>
          <a:lstStyle/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 приведенных данных видно, что профиль «Биоинформатика» возможен для некоторых близких по содержанию направлений и специальностей. Точно также он возможен для направления «Биотехнология».</a:t>
            </a:r>
          </a:p>
          <a:p>
            <a:pPr indent="457200" algn="just">
              <a:lnSpc>
                <a:spcPct val="100000"/>
              </a:lnSpc>
              <a:spcBef>
                <a:spcPts val="0"/>
              </a:spcBef>
            </a:pPr>
            <a:endParaRPr lang="ru-RU" sz="36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D5F18F-1B20-423A-9DEC-529885722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93" y="405297"/>
            <a:ext cx="1241807" cy="1342057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BA0AD9-939A-4E1C-B1FD-D2521EE4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324" y="6356350"/>
            <a:ext cx="10296525" cy="365125"/>
          </a:xfrm>
        </p:spPr>
        <p:txBody>
          <a:bodyPr/>
          <a:lstStyle/>
          <a:p>
            <a:r>
              <a:rPr lang="ru-RU" dirty="0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D68A73-BA0A-4A9E-9B79-B250BB4E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8" y="6356350"/>
            <a:ext cx="361951" cy="365125"/>
          </a:xfrm>
        </p:spPr>
        <p:txBody>
          <a:bodyPr/>
          <a:lstStyle/>
          <a:p>
            <a:fld id="{97601E1A-6AA4-421F-B993-8E65BCE185E9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416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8E14D3-FAC1-47A4-8825-B168FF460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05954"/>
            <a:ext cx="9540240" cy="2082800"/>
          </a:xfrm>
        </p:spPr>
        <p:txBody>
          <a:bodyPr>
            <a:normAutofit/>
          </a:bodyPr>
          <a:lstStyle/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Предлагаем следующие дополнительные к направлению «Биотехнология» профессиональные компетенции (ДПК):</a:t>
            </a:r>
          </a:p>
          <a:p>
            <a:pPr indent="457200" algn="just">
              <a:lnSpc>
                <a:spcPct val="100000"/>
              </a:lnSpc>
              <a:spcBef>
                <a:spcPts val="0"/>
              </a:spcBef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D5F18F-1B20-423A-9DEC-529885722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93" y="405297"/>
            <a:ext cx="1241807" cy="1342057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BA0AD9-939A-4E1C-B1FD-D2521EE4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324" y="6356350"/>
            <a:ext cx="10296525" cy="365125"/>
          </a:xfrm>
        </p:spPr>
        <p:txBody>
          <a:bodyPr/>
          <a:lstStyle/>
          <a:p>
            <a:r>
              <a:rPr lang="ru-RU" dirty="0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D68A73-BA0A-4A9E-9B79-B250BB4E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8" y="6356350"/>
            <a:ext cx="361951" cy="365125"/>
          </a:xfrm>
        </p:spPr>
        <p:txBody>
          <a:bodyPr/>
          <a:lstStyle/>
          <a:p>
            <a:fld id="{97601E1A-6AA4-421F-B993-8E65BCE185E9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8262390-144B-46EE-AF48-28DAD1D5A2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670102"/>
              </p:ext>
            </p:extLst>
          </p:nvPr>
        </p:nvGraphicFramePr>
        <p:xfrm>
          <a:off x="1036320" y="1919129"/>
          <a:ext cx="10515600" cy="3112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8826027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4761663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450215" algn="ctr">
                        <a:tabLst>
                          <a:tab pos="1028700" algn="l"/>
                        </a:tabLst>
                      </a:pPr>
                      <a:r>
                        <a:rPr lang="ru-RU" sz="1600" dirty="0">
                          <a:effectLst/>
                        </a:rPr>
                        <a:t>Профиль бакалавриата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145" marR="144145" marT="71755" marB="7175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tabLst>
                          <a:tab pos="1028700" algn="l"/>
                        </a:tabLst>
                      </a:pPr>
                      <a:r>
                        <a:rPr lang="ru-RU" sz="1600" dirty="0">
                          <a:effectLst/>
                        </a:rPr>
                        <a:t>Магистерская программа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145" marR="144145" marT="71755" marB="71755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7359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/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ДПК-1. Способен использовать специализированные знания фундаментальных разделов математики, физики, химии и биологии для проведения исследований в области биоинженерии, биоинформатики и смежных дисциплин (модулей);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145" marR="144145" marT="71755" marB="7175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tabLst>
                          <a:tab pos="102870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ДПК-1. Способен разрабатывать алгоритмы и компьютерные программы, пригодные для практического применения;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145" marR="144145" marT="71755" marB="7175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6513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/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ДПК-2. Способен проводить экспериментальную работу с организмами и клетками, использовать физико-химические методы исследования макромолекул, математические методы обработки результатов биологических исследований;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145" marR="144145" marT="71755" marB="7175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tabLst>
                          <a:tab pos="102870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ДПК-2 Способен определять новые области исследований и проблемы в сфере моделирования, разрабатывать новые информационные технологии для прогнозирования популяционных изменений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145" marR="144145" marT="71755" marB="7175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98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550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D5F18F-1B20-423A-9DEC-529885722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93" y="405297"/>
            <a:ext cx="1241807" cy="1342057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BA0AD9-939A-4E1C-B1FD-D2521EE4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324" y="6356350"/>
            <a:ext cx="10296525" cy="365125"/>
          </a:xfrm>
        </p:spPr>
        <p:txBody>
          <a:bodyPr/>
          <a:lstStyle/>
          <a:p>
            <a:r>
              <a:rPr lang="ru-RU" dirty="0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D68A73-BA0A-4A9E-9B79-B250BB4E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8" y="6356350"/>
            <a:ext cx="361951" cy="365125"/>
          </a:xfrm>
        </p:spPr>
        <p:txBody>
          <a:bodyPr/>
          <a:lstStyle/>
          <a:p>
            <a:fld id="{97601E1A-6AA4-421F-B993-8E65BCE185E9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2F822B6-52C4-494C-BE84-469819F353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497189"/>
              </p:ext>
            </p:extLst>
          </p:nvPr>
        </p:nvGraphicFramePr>
        <p:xfrm>
          <a:off x="1524000" y="1447324"/>
          <a:ext cx="10515600" cy="2969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79127941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8832164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180340" algn="just" defTabSz="914400" rtl="0" eaLnBrk="1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ДПК-3. Способен применять методы биоинженерии и биоинформатики для получения новых знаний и для получения биологических объектов с целенаправленно измененными свойствами, проводить анализ результатов и методического опыта исследования, определять практическую значимость исследования;</a:t>
                      </a:r>
                    </a:p>
                  </a:txBody>
                  <a:tcPr marL="144145" marR="144145" marT="71755" marB="7175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450215" algn="just" defTabSz="914400" rtl="0" eaLnBrk="1" latinLnBrk="0" hangingPunct="1">
                        <a:tabLst>
                          <a:tab pos="1028700" algn="l"/>
                        </a:tabLs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ДПК-3 Способен проводить анализ результатов ДНК и РНК секвенирования с использованием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биоинформатических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методов и ресурсов в научных исследованиях.</a:t>
                      </a:r>
                    </a:p>
                  </a:txBody>
                  <a:tcPr marL="144145" marR="144145" marT="71755" marB="7175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023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180340" algn="just" defTabSz="914400" rtl="0" eaLnBrk="1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ДПК-4. Способен находить и использовать информацию, накопленную в базах данных по биологическим объектам, включая нуклеиновые кислоты и белки, владеть основными </a:t>
                      </a:r>
                      <a:r>
                        <a:rPr lang="ru-RU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биоинформатическими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средствами анализа;</a:t>
                      </a:r>
                    </a:p>
                  </a:txBody>
                  <a:tcPr marL="144145" marR="144145" marT="71755" marB="7175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450215" algn="just" defTabSz="914400" rtl="0" eaLnBrk="1" latinLnBrk="0" hangingPunct="1">
                        <a:tabLst>
                          <a:tab pos="1028700" algn="l"/>
                        </a:tabLs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ДПК-4 Способен проводить анализ результатов </a:t>
                      </a:r>
                      <a:r>
                        <a:rPr lang="ru-RU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омиксных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технологий с использованием методов математической биологии и биоинформатики для поиска новых лекарственных мишеней и </a:t>
                      </a:r>
                      <a:r>
                        <a:rPr lang="ru-RU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биомаркеров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научных и клинических исследований</a:t>
                      </a:r>
                    </a:p>
                  </a:txBody>
                  <a:tcPr marL="144145" marR="144145" marT="71755" marB="7175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459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485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D5F18F-1B20-423A-9DEC-529885722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93" y="405297"/>
            <a:ext cx="1241807" cy="1342057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BA0AD9-939A-4E1C-B1FD-D2521EE4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324" y="6356350"/>
            <a:ext cx="10296525" cy="365125"/>
          </a:xfrm>
        </p:spPr>
        <p:txBody>
          <a:bodyPr/>
          <a:lstStyle/>
          <a:p>
            <a:r>
              <a:rPr lang="ru-RU" dirty="0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D68A73-BA0A-4A9E-9B79-B250BB4E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8" y="6356350"/>
            <a:ext cx="361951" cy="365125"/>
          </a:xfrm>
        </p:spPr>
        <p:txBody>
          <a:bodyPr/>
          <a:lstStyle/>
          <a:p>
            <a:fld id="{97601E1A-6AA4-421F-B993-8E65BCE185E9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6B46124-3DC1-4AF1-B014-AD73445C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851234"/>
              </p:ext>
            </p:extLst>
          </p:nvPr>
        </p:nvGraphicFramePr>
        <p:xfrm>
          <a:off x="1355471" y="621982"/>
          <a:ext cx="10515600" cy="5916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45571182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8689819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180340" algn="just"/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ДПК-5. Способен понимать принципы работы современных информационных технологий и использовать их для решения задач профессиональной деятельности.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145" marR="144145" marT="71755" marB="7175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tabLst>
                          <a:tab pos="102870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ДПК-5 Способен использовать методы компьютерного конструирования лекарств для поиска и создания новых лекарственных веществ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145" marR="144145" marT="71755" marB="7175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2547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/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ДПК-6 Способен обследовать объекты информатизации, описывать технологические процессы, формировать требования к функциональным возможностям информационных систем (ИС), разрабатывать информационное, лингвистическое, алгоритмическое обеспечение при проектировании ИС и баз данных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145" marR="144145" marT="71755" marB="7175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tabLst>
                          <a:tab pos="102870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ДПК-6 Способен разрабатывать автоматизированные системы консультативной поддержки принятия решений, базируясь на медицинских данных и знаниях, с использованием методов математической статистики, технологий «Больших данных» и Искусственного интеллекта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145" marR="144145" marT="71755" marB="7175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206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/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ДПК-7 Способен использовать методы инженерии знаний при взаимодействии с экспертами предметных областей; применять методологические подходы к формализации и структуризации биотехнологической информации; разрабатывать базы знаний при построении экспертных систем в области профессиональной деятельности.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145" marR="144145" marT="71755" marB="7175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tabLst>
                          <a:tab pos="102870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ДПК-7 Способен разрабатывать системы классификации и кодирования информации в технологии и протоколы обмена данными между информационными системами различного уровня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145" marR="144145" marT="71755" marB="7175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435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321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D5F18F-1B20-423A-9DEC-529885722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93" y="405297"/>
            <a:ext cx="1241807" cy="1342057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BA0AD9-939A-4E1C-B1FD-D2521EE4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324" y="6356350"/>
            <a:ext cx="10296525" cy="365125"/>
          </a:xfrm>
        </p:spPr>
        <p:txBody>
          <a:bodyPr/>
          <a:lstStyle/>
          <a:p>
            <a:r>
              <a:rPr lang="ru-RU" dirty="0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D68A73-BA0A-4A9E-9B79-B250BB4E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8" y="6356350"/>
            <a:ext cx="361951" cy="365125"/>
          </a:xfrm>
        </p:spPr>
        <p:txBody>
          <a:bodyPr/>
          <a:lstStyle/>
          <a:p>
            <a:fld id="{97601E1A-6AA4-421F-B993-8E65BCE185E9}" type="slidenum">
              <a:rPr lang="ru-RU" smtClean="0"/>
              <a:t>17</a:t>
            </a:fld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32F30A5-7910-44F2-97B7-5B22A98565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174481"/>
              </p:ext>
            </p:extLst>
          </p:nvPr>
        </p:nvGraphicFramePr>
        <p:xfrm>
          <a:off x="838199" y="1747354"/>
          <a:ext cx="10515600" cy="2872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87685895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1272791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450215" algn="ctr">
                        <a:tabLst>
                          <a:tab pos="1028700" algn="l"/>
                        </a:tabLst>
                      </a:pPr>
                      <a:r>
                        <a:rPr lang="ru-RU" sz="2000" dirty="0">
                          <a:effectLst/>
                        </a:rPr>
                        <a:t>Профиль бакалавриата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tabLst>
                          <a:tab pos="1028700" algn="l"/>
                        </a:tabLst>
                      </a:pPr>
                      <a:r>
                        <a:rPr lang="ru-RU" sz="2000" dirty="0">
                          <a:effectLst/>
                        </a:rPr>
                        <a:t>Магистерская программа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67330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indent="450215" algn="ctr">
                        <a:tabLst>
                          <a:tab pos="1028700" algn="l"/>
                        </a:tabLst>
                      </a:pPr>
                      <a:r>
                        <a:rPr lang="ru-RU" sz="2000" dirty="0">
                          <a:effectLst/>
                        </a:rPr>
                        <a:t>Дисциплины биологической направленности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9704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Основы молекулярной биологии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tabLst>
                          <a:tab pos="10287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Молекулярная биология клетки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212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Кинетика и механизмы ферментативных реакций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tabLst>
                          <a:tab pos="10287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Биоинженерия (генная инженерия, клеточная инженерия, инженерная энзимология)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2034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Биоэнергетика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tabLst>
                          <a:tab pos="10287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Белковая инженерия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954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Генетика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tabLst>
                          <a:tab pos="10287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Геномика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641331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A1169E1C-C6AB-4F99-82E4-64BD34FA1C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741984" y="405297"/>
            <a:ext cx="820320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8700" algn="l"/>
              </a:tabLst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Для получения этих компетенций предлагаются следующие учебные дисциплины: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8700" algn="l"/>
              </a:tabLst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610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D5F18F-1B20-423A-9DEC-529885722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93" y="405297"/>
            <a:ext cx="1241807" cy="1342057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BA0AD9-939A-4E1C-B1FD-D2521EE4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324" y="6356350"/>
            <a:ext cx="10296525" cy="365125"/>
          </a:xfrm>
        </p:spPr>
        <p:txBody>
          <a:bodyPr/>
          <a:lstStyle/>
          <a:p>
            <a:r>
              <a:rPr lang="ru-RU" dirty="0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D68A73-BA0A-4A9E-9B79-B250BB4E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8" y="6356350"/>
            <a:ext cx="361951" cy="365125"/>
          </a:xfrm>
        </p:spPr>
        <p:txBody>
          <a:bodyPr/>
          <a:lstStyle/>
          <a:p>
            <a:fld id="{97601E1A-6AA4-421F-B993-8E65BCE185E9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5A9F2F6-C645-4357-84F4-F6D39D9224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491594"/>
              </p:ext>
            </p:extLst>
          </p:nvPr>
        </p:nvGraphicFramePr>
        <p:xfrm>
          <a:off x="1254760" y="1212374"/>
          <a:ext cx="10515600" cy="30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9284180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274610687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indent="450215" algn="ctr">
                        <a:tabLst>
                          <a:tab pos="1028700" algn="l"/>
                        </a:tabLst>
                      </a:pPr>
                      <a:r>
                        <a:rPr lang="ru-RU" sz="1800" dirty="0">
                          <a:effectLst/>
                        </a:rPr>
                        <a:t>Дисциплины математической и информационной направленности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4944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/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Теоретические основы кибернетики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tabLst>
                          <a:tab pos="1028700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Дополнительные разделы биоинформатики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988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/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Биоинформатика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tabLst>
                          <a:tab pos="1028700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Дискретная математика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890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/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Алгоритмы биоинформатики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tabLst>
                          <a:tab pos="1028700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Нейронные сети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16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/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Языки программирования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tabLst>
                          <a:tab pos="1028700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Анализ многомерных данных (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Big Data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676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/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Обработка экспериментальных данных и планирование эксперимента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tabLst>
                          <a:tab pos="1028700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Базы данных и программные продукты в биотехнологии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763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/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Методология QSAR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tabLst>
                          <a:tab pos="1028700" algn="l"/>
                        </a:tabLst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OMICs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технологии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24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/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Базы данных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tabLst>
                          <a:tab pos="1028700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Нейронные сети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53975" marT="36195" marB="3619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76469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4502751-C4B1-446A-BC56-61357D116E88}"/>
              </a:ext>
            </a:extLst>
          </p:cNvPr>
          <p:cNvSpPr txBox="1"/>
          <p:nvPr/>
        </p:nvSpPr>
        <p:spPr>
          <a:xfrm>
            <a:off x="1381760" y="4666237"/>
            <a:ext cx="10388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 algn="just">
              <a:tabLst>
                <a:tab pos="1028700" algn="l"/>
              </a:tabLst>
            </a:pP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Список дисциплин является приблизительным, может расширяться и дополняться. </a:t>
            </a:r>
            <a:endParaRPr lang="ru-RU" sz="2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331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B8B68-9068-4AD5-B18D-0EACBC34D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0550"/>
            <a:ext cx="9144000" cy="2919413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ru-RU" dirty="0"/>
              <a:t>Спасибо за внимание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8E14D3-FAC1-47A4-8825-B168FF460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3360"/>
            <a:ext cx="9144000" cy="1234440"/>
          </a:xfrm>
        </p:spPr>
        <p:txBody>
          <a:bodyPr/>
          <a:lstStyle/>
          <a:p>
            <a:pPr algn="l"/>
            <a:r>
              <a:rPr lang="ru-RU" dirty="0"/>
              <a:t>						Р.Р. Биглов</a:t>
            </a:r>
          </a:p>
          <a:p>
            <a:pPr algn="l"/>
            <a:r>
              <a:rPr lang="ru-RU" dirty="0"/>
              <a:t>						</a:t>
            </a:r>
            <a:r>
              <a:rPr lang="en-US" dirty="0"/>
              <a:t>biglov@mitht.ru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D5F18F-1B20-423A-9DEC-529885722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93" y="405297"/>
            <a:ext cx="1241807" cy="1342057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BA0AD9-939A-4E1C-B1FD-D2521EE4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324" y="6356350"/>
            <a:ext cx="10296525" cy="365125"/>
          </a:xfrm>
        </p:spPr>
        <p:txBody>
          <a:bodyPr/>
          <a:lstStyle/>
          <a:p>
            <a:r>
              <a:rPr lang="ru-RU" dirty="0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D68A73-BA0A-4A9E-9B79-B250BB4E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8" y="6356350"/>
            <a:ext cx="361951" cy="365125"/>
          </a:xfrm>
        </p:spPr>
        <p:txBody>
          <a:bodyPr/>
          <a:lstStyle/>
          <a:p>
            <a:fld id="{97601E1A-6AA4-421F-B993-8E65BCE185E9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43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8E14D3-FAC1-47A4-8825-B168FF460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05954"/>
            <a:ext cx="9540240" cy="5003966"/>
          </a:xfrm>
        </p:spPr>
        <p:txBody>
          <a:bodyPr>
            <a:normAutofit/>
          </a:bodyPr>
          <a:lstStyle/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effectLst/>
                <a:ea typeface="Times New Roman" panose="02020603050405020304" pitchFamily="18" charset="0"/>
              </a:rPr>
              <a:t>В прогнозе научно-технологического развития России до 2030 (Л.М. </a:t>
            </a:r>
            <a:r>
              <a:rPr lang="ru-RU" dirty="0" err="1">
                <a:effectLst/>
                <a:ea typeface="Times New Roman" panose="02020603050405020304" pitchFamily="18" charset="0"/>
              </a:rPr>
              <a:t>Гохберг</a:t>
            </a:r>
            <a:r>
              <a:rPr lang="ru-RU" dirty="0">
                <a:effectLst/>
                <a:ea typeface="Times New Roman" panose="02020603050405020304" pitchFamily="18" charset="0"/>
              </a:rPr>
              <a:t>, М.П. Кирпичников) перспективными направлениями в области биотехнологий показаны разработка методов биоинформатики для обработки данных геномного, </a:t>
            </a:r>
            <a:r>
              <a:rPr lang="ru-RU" dirty="0" err="1">
                <a:effectLst/>
                <a:ea typeface="Times New Roman" panose="02020603050405020304" pitchFamily="18" charset="0"/>
              </a:rPr>
              <a:t>транскриптомного</a:t>
            </a:r>
            <a:r>
              <a:rPr lang="ru-RU" dirty="0"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и </a:t>
            </a:r>
            <a:r>
              <a:rPr lang="ru-RU" sz="2400" dirty="0" err="1">
                <a:effectLst/>
                <a:ea typeface="Times New Roman" panose="02020603050405020304" pitchFamily="18" charset="0"/>
              </a:rPr>
              <a:t>протеомного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 анализа.</a:t>
            </a:r>
          </a:p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Изучение живых организмов является сложнейшей задачей, требующей умения использовать современные знания и методы, в том числе и технологии искусственного интеллекта. В работе биотехнологов уже во всю используются такие методы, как скрининг сложнейших молекул, компьютерный молекулярный дизайн, выборки огромного количества молекул (Big Data), молекулярное моделирование, компьютерный анализ (</a:t>
            </a:r>
            <a:r>
              <a:rPr lang="ru-RU" dirty="0" err="1"/>
              <a:t>докинг</a:t>
            </a:r>
            <a:r>
              <a:rPr lang="ru-RU" dirty="0"/>
              <a:t>), современные методы статистического анализа, а также нейронные сети.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D5F18F-1B20-423A-9DEC-529885722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93" y="405297"/>
            <a:ext cx="1241807" cy="1342057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BA0AD9-939A-4E1C-B1FD-D2521EE4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324" y="6356350"/>
            <a:ext cx="10296525" cy="365125"/>
          </a:xfrm>
        </p:spPr>
        <p:txBody>
          <a:bodyPr/>
          <a:lstStyle/>
          <a:p>
            <a:r>
              <a:rPr lang="ru-RU" dirty="0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D68A73-BA0A-4A9E-9B79-B250BB4E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8" y="6356350"/>
            <a:ext cx="361951" cy="365125"/>
          </a:xfrm>
        </p:spPr>
        <p:txBody>
          <a:bodyPr/>
          <a:lstStyle/>
          <a:p>
            <a:fld id="{97601E1A-6AA4-421F-B993-8E65BCE185E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491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8E14D3-FAC1-47A4-8825-B168FF460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05954"/>
            <a:ext cx="9540240" cy="3195486"/>
          </a:xfrm>
        </p:spPr>
        <p:txBody>
          <a:bodyPr>
            <a:normAutofit/>
          </a:bodyPr>
          <a:lstStyle/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Актуальность подготовки специалистов по такому профилю показала сегодняшняя ситуация с пандемией, вызванной вирусом </a:t>
            </a:r>
            <a:r>
              <a:rPr lang="en-US" dirty="0"/>
              <a:t>SARS</a:t>
            </a:r>
            <a:r>
              <a:rPr lang="ru-RU" dirty="0"/>
              <a:t>-</a:t>
            </a:r>
            <a:r>
              <a:rPr lang="en-US" dirty="0" err="1"/>
              <a:t>CoV</a:t>
            </a:r>
            <a:r>
              <a:rPr lang="ru-RU" dirty="0"/>
              <a:t>-2 (</a:t>
            </a:r>
            <a:r>
              <a:rPr lang="en-US" dirty="0"/>
              <a:t>COVID</a:t>
            </a:r>
            <a:r>
              <a:rPr lang="ru-RU" dirty="0"/>
              <a:t>-19). В современных условиях создание вакцины начинается с секвенирования биополимеров вируса (белков и нуклеиновых кислот) – определения их первичной структуры (последовательности аминокислот и нуклеотидов), что невозможно без использования современного математического аппарата и средств вычислительной техники.</a:t>
            </a:r>
          </a:p>
          <a:p>
            <a:pPr indent="457200" algn="l">
              <a:lnSpc>
                <a:spcPct val="100000"/>
              </a:lnSpc>
              <a:spcBef>
                <a:spcPts val="0"/>
              </a:spcBef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D5F18F-1B20-423A-9DEC-529885722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93" y="405297"/>
            <a:ext cx="1241807" cy="1342057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BA0AD9-939A-4E1C-B1FD-D2521EE4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324" y="6356350"/>
            <a:ext cx="10296525" cy="365125"/>
          </a:xfrm>
        </p:spPr>
        <p:txBody>
          <a:bodyPr/>
          <a:lstStyle/>
          <a:p>
            <a:r>
              <a:rPr lang="ru-RU" dirty="0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D68A73-BA0A-4A9E-9B79-B250BB4E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8" y="6356350"/>
            <a:ext cx="361951" cy="365125"/>
          </a:xfrm>
        </p:spPr>
        <p:txBody>
          <a:bodyPr/>
          <a:lstStyle/>
          <a:p>
            <a:fld id="{97601E1A-6AA4-421F-B993-8E65BCE185E9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9556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8E14D3-FAC1-47A4-8825-B168FF460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05954"/>
            <a:ext cx="9540240" cy="3906686"/>
          </a:xfrm>
        </p:spPr>
        <p:txBody>
          <a:bodyPr>
            <a:normAutofit/>
          </a:bodyPr>
          <a:lstStyle/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Современные биотехнологии должны не только использовать средства компьютерной техники (цифровизация), но и участвовать в создании компьютерных программ, используемых в их деятельности. Один из злободневных примеров – расшифровка генома вирусов и бактерий, для дальнейшего создания вакцин. Понятно, что расшифровка генома – это сложная, в том числе и математическая задача, решаемая средствами современной вычислительной техники. Особую важность приобретает создание оригинальных алгоритмов, которые могут создавать биологи и биотехнологи. Недаром появилась новая отрасль – биоинформатика.</a:t>
            </a:r>
          </a:p>
          <a:p>
            <a:pPr indent="457200" algn="l">
              <a:lnSpc>
                <a:spcPct val="100000"/>
              </a:lnSpc>
              <a:spcBef>
                <a:spcPts val="0"/>
              </a:spcBef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D5F18F-1B20-423A-9DEC-529885722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93" y="405297"/>
            <a:ext cx="1241807" cy="1342057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BA0AD9-939A-4E1C-B1FD-D2521EE4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324" y="6356350"/>
            <a:ext cx="10296525" cy="365125"/>
          </a:xfrm>
        </p:spPr>
        <p:txBody>
          <a:bodyPr/>
          <a:lstStyle/>
          <a:p>
            <a:r>
              <a:rPr lang="ru-RU" dirty="0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D68A73-BA0A-4A9E-9B79-B250BB4E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8" y="6356350"/>
            <a:ext cx="361951" cy="365125"/>
          </a:xfrm>
        </p:spPr>
        <p:txBody>
          <a:bodyPr/>
          <a:lstStyle/>
          <a:p>
            <a:fld id="{97601E1A-6AA4-421F-B993-8E65BCE185E9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370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8E14D3-FAC1-47A4-8825-B168FF460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05954"/>
            <a:ext cx="9540240" cy="3784766"/>
          </a:xfrm>
        </p:spPr>
        <p:txBody>
          <a:bodyPr>
            <a:normAutofit lnSpcReduction="10000"/>
          </a:bodyPr>
          <a:lstStyle/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Программой фундаментальных научных исследований в Российской Федерации на долгосрочный период (2021–2030 годы) определено, что «Исследования в области системной биологии и биоинформатики направлены на решение актуальных задач биологии с использованием современных математических и вычислительных методов. Особую актуальность имеет разработка алгоритмов и программ для высокоэффективной функциональной аннотации геномов, </a:t>
            </a:r>
            <a:r>
              <a:rPr lang="ru-RU" dirty="0" err="1"/>
              <a:t>транскриптомов</a:t>
            </a:r>
            <a:r>
              <a:rPr lang="ru-RU" dirty="0"/>
              <a:t>, протеомов, </a:t>
            </a:r>
            <a:r>
              <a:rPr lang="ru-RU" dirty="0" err="1"/>
              <a:t>метаболомов</a:t>
            </a:r>
            <a:r>
              <a:rPr lang="ru-RU" dirty="0"/>
              <a:t> микроорганизмов, растений, животных и человека, создание теоретических основ и методических подходов к изучению сетевых динамических взаимодействий </a:t>
            </a:r>
            <a:r>
              <a:rPr lang="ru-RU" dirty="0" err="1"/>
              <a:t>биомолекул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D5F18F-1B20-423A-9DEC-529885722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93" y="405297"/>
            <a:ext cx="1241807" cy="1342057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BA0AD9-939A-4E1C-B1FD-D2521EE4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324" y="6356350"/>
            <a:ext cx="10296525" cy="365125"/>
          </a:xfrm>
        </p:spPr>
        <p:txBody>
          <a:bodyPr/>
          <a:lstStyle/>
          <a:p>
            <a:r>
              <a:rPr lang="ru-RU" dirty="0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D68A73-BA0A-4A9E-9B79-B250BB4E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8" y="6356350"/>
            <a:ext cx="361951" cy="365125"/>
          </a:xfrm>
        </p:spPr>
        <p:txBody>
          <a:bodyPr/>
          <a:lstStyle/>
          <a:p>
            <a:fld id="{97601E1A-6AA4-421F-B993-8E65BCE185E9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724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8E14D3-FAC1-47A4-8825-B168FF460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05954"/>
            <a:ext cx="9540240" cy="4587406"/>
          </a:xfrm>
        </p:spPr>
        <p:txBody>
          <a:bodyPr>
            <a:normAutofit fontScale="85000" lnSpcReduction="20000"/>
          </a:bodyPr>
          <a:lstStyle/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действующем перечне специальностей высшего образования есть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специальность 06.05.01 «Биоинженерия и биоинформатика»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относящиеся к биологическим наукам. </a:t>
            </a:r>
          </a:p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Кроме того, в рамках некоторых других направлений подготовки имеются профили и магистерские программы по биоинформатике. Примерами могут служить такие профили и магистерские программы, как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профиль «Биоинформатика» бакалавриата 01.03.02 «Прикладная математика и информатика»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магистерская программа «Прикладная математика и биоинформатика» магистратуры 01.04.02. </a:t>
            </a:r>
          </a:p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отдельная дисциплина «Биоинформатика» присутствует в программах бакалавриата некоторых вузов в направлении 09.03.03 «Прикладная информатика». Также существует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специалитета 30.05.03 «Медицинская кибернетика». по специализации «Цифровая медицина и биоинформатика».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D5F18F-1B20-423A-9DEC-529885722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93" y="405297"/>
            <a:ext cx="1241807" cy="1342057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BA0AD9-939A-4E1C-B1FD-D2521EE4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324" y="6356350"/>
            <a:ext cx="10296525" cy="365125"/>
          </a:xfrm>
        </p:spPr>
        <p:txBody>
          <a:bodyPr/>
          <a:lstStyle/>
          <a:p>
            <a:r>
              <a:rPr lang="ru-RU" dirty="0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D68A73-BA0A-4A9E-9B79-B250BB4E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8" y="6356350"/>
            <a:ext cx="361951" cy="365125"/>
          </a:xfrm>
        </p:spPr>
        <p:txBody>
          <a:bodyPr/>
          <a:lstStyle/>
          <a:p>
            <a:fld id="{97601E1A-6AA4-421F-B993-8E65BCE185E9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156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8E14D3-FAC1-47A4-8825-B168FF460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05954"/>
            <a:ext cx="9540240" cy="483124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indent="228600" algn="just">
              <a:tabLst>
                <a:tab pos="1028700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ФГОС ВО по специальности 06.05.01 установлены следующие общепрофессиональные компетенции: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ОПК-1. Способен проводить наблюдения, описания, идентификацию и научную классификацию организмов (прокариот, грибов, растений и животных);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ОПК-2. Способен использовать специализированные знания фундаментальных разделов математики, физики, химии и биологии для проведения исследований в области биоинженерии, биоинформатики и смежных дисциплин (модулей);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ОПК-3. Способен проводить экспериментальную работу с организмами и клетками, использовать физико-химические методы исследования макромолекул, математические методы обработки результатов биологических исследований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D5F18F-1B20-423A-9DEC-529885722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93" y="405297"/>
            <a:ext cx="1241807" cy="1342057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BA0AD9-939A-4E1C-B1FD-D2521EE4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324" y="6356350"/>
            <a:ext cx="10296525" cy="365125"/>
          </a:xfrm>
        </p:spPr>
        <p:txBody>
          <a:bodyPr/>
          <a:lstStyle/>
          <a:p>
            <a:r>
              <a:rPr lang="ru-RU" dirty="0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D68A73-BA0A-4A9E-9B79-B250BB4E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8" y="6356350"/>
            <a:ext cx="361951" cy="365125"/>
          </a:xfrm>
        </p:spPr>
        <p:txBody>
          <a:bodyPr/>
          <a:lstStyle/>
          <a:p>
            <a:fld id="{97601E1A-6AA4-421F-B993-8E65BCE185E9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033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8E14D3-FAC1-47A4-8825-B168FF460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05954"/>
            <a:ext cx="9540240" cy="495316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ОПК-4. Способен применять методы биоинженерии и биоинформатики для получения новых знаний и для получения биологических объектов с целенаправленно измененными свойствами, проводить анализ результатов и методического опыта исследования, определять практическую значимость исследования;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ОПК-5. Способен находить и использовать информацию, накопленную в базах данных по биологическим объектам, включая нуклеиновые кислоты и белки, владеть основными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биоинформатическими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средствами анализа;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ОПК-6. Способен разрабатывать алгоритмы и компьютерные программы, пригодные для практического применения;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ОПК-7. Способен понимать принципы работы современных информационных технологий и использовать их для решения задач профессиональной деятельности.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D5F18F-1B20-423A-9DEC-529885722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93" y="405297"/>
            <a:ext cx="1241807" cy="1342057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BA0AD9-939A-4E1C-B1FD-D2521EE4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324" y="6356350"/>
            <a:ext cx="10296525" cy="365125"/>
          </a:xfrm>
        </p:spPr>
        <p:txBody>
          <a:bodyPr/>
          <a:lstStyle/>
          <a:p>
            <a:r>
              <a:rPr lang="ru-RU" dirty="0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D68A73-BA0A-4A9E-9B79-B250BB4E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8" y="6356350"/>
            <a:ext cx="361951" cy="365125"/>
          </a:xfrm>
        </p:spPr>
        <p:txBody>
          <a:bodyPr/>
          <a:lstStyle/>
          <a:p>
            <a:fld id="{97601E1A-6AA4-421F-B993-8E65BCE185E9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610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8E14D3-FAC1-47A4-8825-B168FF460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05954"/>
            <a:ext cx="9540240" cy="2082800"/>
          </a:xfrm>
        </p:spPr>
        <p:txBody>
          <a:bodyPr>
            <a:normAutofit/>
          </a:bodyPr>
          <a:lstStyle/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Профессиональные компетенции определяются образовательной организацией самостоятельно на основе профессиональных стандартов, соответствующих профессиональной деятельности выпускников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(при наличии) – однако таких профессиональных стандартов в настоящее время не существует.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l">
              <a:lnSpc>
                <a:spcPct val="100000"/>
              </a:lnSpc>
              <a:spcBef>
                <a:spcPts val="0"/>
              </a:spcBef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D5F18F-1B20-423A-9DEC-529885722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93" y="405297"/>
            <a:ext cx="1241807" cy="1342057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BA0AD9-939A-4E1C-B1FD-D2521EE4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324" y="6356350"/>
            <a:ext cx="10296525" cy="365125"/>
          </a:xfrm>
        </p:spPr>
        <p:txBody>
          <a:bodyPr/>
          <a:lstStyle/>
          <a:p>
            <a:r>
              <a:rPr lang="ru-RU" dirty="0"/>
              <a:t>IX Международная научно-практическая конференция «Биотехнология: наука и практика» 20-24 сентября 2021 г.  (п. Мисхор, Крым).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D68A73-BA0A-4A9E-9B79-B250BB4E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8" y="6356350"/>
            <a:ext cx="361951" cy="365125"/>
          </a:xfrm>
        </p:spPr>
        <p:txBody>
          <a:bodyPr/>
          <a:lstStyle/>
          <a:p>
            <a:fld id="{97601E1A-6AA4-421F-B993-8E65BCE185E9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0823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2316</Words>
  <Application>Microsoft Office PowerPoint</Application>
  <PresentationFormat>Широкоэкранный</PresentationFormat>
  <Paragraphs>107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Times New Roman</vt:lpstr>
      <vt:lpstr>Тема Office</vt:lpstr>
      <vt:lpstr>Новая образовательная программа направления  «Биотехнология» по профилю «Биоинформатика»   Р.Р. Биглов, А.С. Кузнецов   ФГБОУ ВО "МИРЭА - Российский технологический университет"  (Институт тонких химических технологий им. М.В. Ломоносова) Москва, Россия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Рем Равильевич Биглов</dc:creator>
  <cp:lastModifiedBy>Рем Равильевич Биглов</cp:lastModifiedBy>
  <cp:revision>31</cp:revision>
  <dcterms:created xsi:type="dcterms:W3CDTF">2021-09-15T00:10:13Z</dcterms:created>
  <dcterms:modified xsi:type="dcterms:W3CDTF">2021-09-16T22:19:51Z</dcterms:modified>
</cp:coreProperties>
</file>