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258" r:id="rId3"/>
    <p:sldId id="256" r:id="rId4"/>
    <p:sldId id="27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51A4"/>
    <a:srgbClr val="731B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36" autoAdjust="0"/>
  </p:normalViewPr>
  <p:slideViewPr>
    <p:cSldViewPr>
      <p:cViewPr varScale="1">
        <p:scale>
          <a:sx n="101" d="100"/>
          <a:sy n="101" d="100"/>
        </p:scale>
        <p:origin x="95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2EC9C-B2F0-460F-AAB6-46032C6AB56F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C89EF-E2BF-4A67-8499-8C3D04C04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549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49B96-21A0-47EC-990F-97C0C936593F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3D6A6-206A-4BB3-BC70-037198B1A9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862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3D6A6-206A-4BB3-BC70-037198B1A90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531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3D6A6-206A-4BB3-BC70-037198B1A90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119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3D6A6-206A-4BB3-BC70-037198B1A90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103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3D6A6-206A-4BB3-BC70-037198B1A90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099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3D6A6-206A-4BB3-BC70-037198B1A90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992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3D6A6-206A-4BB3-BC70-037198B1A90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437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3D6A6-206A-4BB3-BC70-037198B1A90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907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3D6A6-206A-4BB3-BC70-037198B1A90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38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3D6A6-206A-4BB3-BC70-037198B1A90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451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3D6A6-206A-4BB3-BC70-037198B1A90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246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3D6A6-206A-4BB3-BC70-037198B1A90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543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3D6A6-206A-4BB3-BC70-037198B1A90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651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3D6A6-206A-4BB3-BC70-037198B1A90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867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8605-B98F-48E7-B306-A7C21C4E123A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2F6B-565E-4780-A34D-3A9156513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8605-B98F-48E7-B306-A7C21C4E123A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2F6B-565E-4780-A34D-3A9156513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8605-B98F-48E7-B306-A7C21C4E123A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2F6B-565E-4780-A34D-3A9156513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B786-2F2C-440F-872A-6448FC886C7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757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6197D-779A-45F1-98AB-620A5E385D1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599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6ADE-4888-4A20-8DC8-911227D104B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760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1" y="1333502"/>
            <a:ext cx="5384800" cy="3771900"/>
          </a:xfrm>
        </p:spPr>
        <p:txBody>
          <a:bodyPr/>
          <a:lstStyle>
            <a:lvl1pPr>
              <a:defRPr sz="3733"/>
            </a:lvl1pPr>
            <a:lvl2pPr>
              <a:defRPr sz="3199"/>
            </a:lvl2pPr>
            <a:lvl3pPr>
              <a:defRPr sz="2666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333502"/>
            <a:ext cx="5384800" cy="3771900"/>
          </a:xfrm>
        </p:spPr>
        <p:txBody>
          <a:bodyPr/>
          <a:lstStyle>
            <a:lvl1pPr>
              <a:defRPr sz="3733"/>
            </a:lvl1pPr>
            <a:lvl2pPr>
              <a:defRPr sz="3199"/>
            </a:lvl2pPr>
            <a:lvl3pPr>
              <a:defRPr sz="2666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F25BE-E487-40A4-9901-E4FFD1380B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1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99" y="1535113"/>
            <a:ext cx="5386918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93" indent="0">
              <a:buNone/>
              <a:defRPr sz="2666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33" b="1"/>
            </a:lvl4pPr>
            <a:lvl5pPr marL="2437973" indent="0">
              <a:buNone/>
              <a:defRPr sz="2133" b="1"/>
            </a:lvl5pPr>
            <a:lvl6pPr marL="3047467" indent="0">
              <a:buNone/>
              <a:defRPr sz="2133" b="1"/>
            </a:lvl6pPr>
            <a:lvl7pPr marL="3656960" indent="0">
              <a:buNone/>
              <a:defRPr sz="2133" b="1"/>
            </a:lvl7pPr>
            <a:lvl8pPr marL="4266453" indent="0">
              <a:buNone/>
              <a:defRPr sz="2133" b="1"/>
            </a:lvl8pPr>
            <a:lvl9pPr marL="4875947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99" y="2174875"/>
            <a:ext cx="5386918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93" indent="0">
              <a:buNone/>
              <a:defRPr sz="2666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33" b="1"/>
            </a:lvl4pPr>
            <a:lvl5pPr marL="2437973" indent="0">
              <a:buNone/>
              <a:defRPr sz="2133" b="1"/>
            </a:lvl5pPr>
            <a:lvl6pPr marL="3047467" indent="0">
              <a:buNone/>
              <a:defRPr sz="2133" b="1"/>
            </a:lvl6pPr>
            <a:lvl7pPr marL="3656960" indent="0">
              <a:buNone/>
              <a:defRPr sz="2133" b="1"/>
            </a:lvl7pPr>
            <a:lvl8pPr marL="4266453" indent="0">
              <a:buNone/>
              <a:defRPr sz="2133" b="1"/>
            </a:lvl8pPr>
            <a:lvl9pPr marL="4875947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5C71-8043-4FEC-AEED-7E243DAE717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642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83CA6-E2C0-42FF-9743-6152C2E66E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354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E186-597F-498F-9486-CA9EBB35B62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104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4" y="273051"/>
            <a:ext cx="4011083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7" cy="5853113"/>
          </a:xfrm>
        </p:spPr>
        <p:txBody>
          <a:bodyPr/>
          <a:lstStyle>
            <a:lvl1pPr>
              <a:defRPr sz="4266"/>
            </a:lvl1pPr>
            <a:lvl2pPr>
              <a:defRPr sz="3733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3" cy="4691063"/>
          </a:xfrm>
        </p:spPr>
        <p:txBody>
          <a:bodyPr/>
          <a:lstStyle>
            <a:lvl1pPr marL="0" indent="0">
              <a:buNone/>
              <a:defRPr sz="1866"/>
            </a:lvl1pPr>
            <a:lvl2pPr marL="609493" indent="0">
              <a:buNone/>
              <a:defRPr sz="1600"/>
            </a:lvl2pPr>
            <a:lvl3pPr marL="1218987" indent="0">
              <a:buNone/>
              <a:defRPr sz="1333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4D313-9906-49C2-82AB-64D6E1043DE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523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8605-B98F-48E7-B306-A7C21C4E123A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2F6B-565E-4780-A34D-3A9156513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9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266"/>
            </a:lvl1pPr>
            <a:lvl2pPr marL="609493" indent="0">
              <a:buNone/>
              <a:defRPr sz="3733"/>
            </a:lvl2pPr>
            <a:lvl3pPr marL="1218987" indent="0">
              <a:buNone/>
              <a:defRPr sz="3199"/>
            </a:lvl3pPr>
            <a:lvl4pPr marL="1828480" indent="0">
              <a:buNone/>
              <a:defRPr sz="2666"/>
            </a:lvl4pPr>
            <a:lvl5pPr marL="2437973" indent="0">
              <a:buNone/>
              <a:defRPr sz="2666"/>
            </a:lvl5pPr>
            <a:lvl6pPr marL="3047467" indent="0">
              <a:buNone/>
              <a:defRPr sz="2666"/>
            </a:lvl6pPr>
            <a:lvl7pPr marL="3656960" indent="0">
              <a:buNone/>
              <a:defRPr sz="2666"/>
            </a:lvl7pPr>
            <a:lvl8pPr marL="4266453" indent="0">
              <a:buNone/>
              <a:defRPr sz="2666"/>
            </a:lvl8pPr>
            <a:lvl9pPr marL="4875947" indent="0">
              <a:buNone/>
              <a:defRPr sz="2666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1"/>
          </a:xfrm>
        </p:spPr>
        <p:txBody>
          <a:bodyPr/>
          <a:lstStyle>
            <a:lvl1pPr marL="0" indent="0">
              <a:buNone/>
              <a:defRPr sz="1866"/>
            </a:lvl1pPr>
            <a:lvl2pPr marL="609493" indent="0">
              <a:buNone/>
              <a:defRPr sz="1600"/>
            </a:lvl2pPr>
            <a:lvl3pPr marL="1218987" indent="0">
              <a:buNone/>
              <a:defRPr sz="1333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51C18-E4E3-4D4A-B15D-3680221F57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8635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F72C8-1561-40FF-95E8-E4EBA686CB6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20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4876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2" y="228600"/>
            <a:ext cx="8026399" cy="4876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9CE0-D89E-447D-94E3-0212182E70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81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8605-B98F-48E7-B306-A7C21C4E123A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2F6B-565E-4780-A34D-3A9156513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8605-B98F-48E7-B306-A7C21C4E123A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2F6B-565E-4780-A34D-3A9156513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8605-B98F-48E7-B306-A7C21C4E123A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2F6B-565E-4780-A34D-3A9156513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8605-B98F-48E7-B306-A7C21C4E123A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2F6B-565E-4780-A34D-3A9156513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8605-B98F-48E7-B306-A7C21C4E123A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2F6B-565E-4780-A34D-3A9156513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8605-B98F-48E7-B306-A7C21C4E123A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2F6B-565E-4780-A34D-3A9156513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8605-B98F-48E7-B306-A7C21C4E123A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2F6B-565E-4780-A34D-3A9156513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18605-B98F-48E7-B306-A7C21C4E123A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92F6B-565E-4780-A34D-3A9156513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AF03F-1AFF-49B0-AC55-1B5BB91CB43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31F9C-A588-42D0-82A8-7F1571284E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13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1218987" rtl="0" eaLnBrk="1" latinLnBrk="0" hangingPunct="1">
        <a:spcBef>
          <a:spcPct val="0"/>
        </a:spcBef>
        <a:buNone/>
        <a:defRPr sz="58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459" y="146710"/>
            <a:ext cx="4601181" cy="1554098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127153" y="6340729"/>
            <a:ext cx="1907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otham Pro Black" panose="02000903040000020004" pitchFamily="2" charset="0"/>
                <a:cs typeface="Gotham Pro Black" panose="02000903040000020004" pitchFamily="2" charset="0"/>
              </a:rPr>
              <a:t>www.mrsu.ru</a:t>
            </a:r>
            <a:endParaRPr lang="ru-RU" sz="1600" dirty="0"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334" y="6398260"/>
            <a:ext cx="284103" cy="2761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043" y="2368374"/>
            <a:ext cx="6522291" cy="39918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5" t="20101" r="17872" b="21209"/>
          <a:stretch/>
        </p:blipFill>
        <p:spPr>
          <a:xfrm>
            <a:off x="0" y="0"/>
            <a:ext cx="4104455" cy="6893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15880" y="1765650"/>
            <a:ext cx="676875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rgbClr val="6051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6051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общих принципах формирования контрольных цифр приема                                 </a:t>
            </a:r>
            <a:endParaRPr lang="ru-RU" sz="2400" b="1" dirty="0">
              <a:solidFill>
                <a:srgbClr val="6051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2000" b="1" dirty="0">
              <a:solidFill>
                <a:srgbClr val="6051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2000" b="1" dirty="0">
              <a:solidFill>
                <a:srgbClr val="6051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000" b="1" dirty="0" smtClean="0">
                <a:solidFill>
                  <a:srgbClr val="6051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</a:t>
            </a:r>
          </a:p>
          <a:p>
            <a:pPr algn="r"/>
            <a:r>
              <a:rPr lang="ru-RU" sz="2000" b="1" dirty="0" smtClean="0">
                <a:solidFill>
                  <a:srgbClr val="6051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учебно-методического управления </a:t>
            </a:r>
            <a:endParaRPr lang="ru-RU" sz="2000" b="1" dirty="0">
              <a:solidFill>
                <a:srgbClr val="6051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000" b="1" dirty="0" smtClean="0">
                <a:solidFill>
                  <a:srgbClr val="6051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Е.И. </a:t>
            </a:r>
            <a:r>
              <a:rPr lang="ru-RU" sz="2000" b="1" dirty="0" err="1" smtClean="0">
                <a:solidFill>
                  <a:srgbClr val="6051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Заварюхина</a:t>
            </a:r>
            <a:endParaRPr lang="ru-RU" sz="2000" b="1" dirty="0">
              <a:solidFill>
                <a:srgbClr val="6051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24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09"/>
            <a:ext cx="12192000" cy="27009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0" y="620688"/>
            <a:ext cx="1495366" cy="1276046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23792" y="1343753"/>
            <a:ext cx="823102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i="1" dirty="0" smtClean="0"/>
              <a:t>Ежегодно (в феврале) объявляется открытый публичный конкурс по распределению КЦП</a:t>
            </a:r>
            <a:endParaRPr lang="ru-RU" sz="3600" i="1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07368" y="3335506"/>
            <a:ext cx="10513168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>
                <a:solidFill>
                  <a:schemeClr val="tx1"/>
                </a:solidFill>
              </a:rPr>
              <a:t>Требования к содержанию заявки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Процедура оценки заявки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Показатели деятельности, учитываемые на конкурсе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Расчетные размеры групп обучающихся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Общие объемы КЦП, подлежащие распределению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51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496" y="139241"/>
            <a:ext cx="9610057" cy="2782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Показатели деятельности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17449" t="23288" r="20096" b="9740"/>
          <a:stretch/>
        </p:blipFill>
        <p:spPr>
          <a:xfrm>
            <a:off x="127568" y="703995"/>
            <a:ext cx="10361401" cy="6080767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574015" y="1871602"/>
            <a:ext cx="1587520" cy="2678939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866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9359" y="1277088"/>
            <a:ext cx="1856830" cy="4973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66" b="1" dirty="0">
                <a:solidFill>
                  <a:prstClr val="black"/>
                </a:solidFill>
                <a:cs typeface="Calibri" panose="020F0502020204030204" pitchFamily="34" charset="0"/>
              </a:rPr>
              <a:t>Выборочная проверка</a:t>
            </a:r>
            <a:r>
              <a:rPr lang="ru-RU" sz="1866" dirty="0">
                <a:solidFill>
                  <a:prstClr val="black"/>
                </a:solidFill>
                <a:cs typeface="Calibri" panose="020F0502020204030204" pitchFamily="34" charset="0"/>
              </a:rPr>
              <a:t/>
            </a:r>
            <a:br>
              <a:rPr lang="ru-RU" sz="1866" dirty="0">
                <a:solidFill>
                  <a:prstClr val="black"/>
                </a:solidFill>
                <a:cs typeface="Calibri" panose="020F0502020204030204" pitchFamily="34" charset="0"/>
              </a:rPr>
            </a:br>
            <a:r>
              <a:rPr lang="ru-RU" sz="1866" dirty="0">
                <a:solidFill>
                  <a:prstClr val="black"/>
                </a:solidFill>
                <a:cs typeface="Calibri" panose="020F0502020204030204" pitchFamily="34" charset="0"/>
              </a:rPr>
              <a:t>достоверности данных</a:t>
            </a:r>
          </a:p>
          <a:p>
            <a:r>
              <a:rPr lang="ru-RU" sz="1866" b="1" dirty="0">
                <a:solidFill>
                  <a:srgbClr val="0070C0"/>
                </a:solidFill>
              </a:rPr>
              <a:t>ПРИ ВЫЯВЛЕНИИ ВВОДА ДАННЫХ, ВЕДУЩИХ К ЗАВЫШЕНИЮ ОЦЕНКИ, ОНИ НЕ БУДУТ УЧТЕНЫ ПРИ РАСЧЕТЕ ОЦЕНКИ</a:t>
            </a:r>
          </a:p>
          <a:p>
            <a:endParaRPr lang="ru-RU" sz="3733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01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7009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0" y="620688"/>
            <a:ext cx="1495366" cy="1276046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-386149" y="2974221"/>
            <a:ext cx="5921377" cy="9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Расчет заявок</a:t>
            </a: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6" t="19196" r="51689"/>
          <a:stretch/>
        </p:blipFill>
        <p:spPr bwMode="auto">
          <a:xfrm>
            <a:off x="5149078" y="898555"/>
            <a:ext cx="7042922" cy="595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65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7009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0" y="620688"/>
            <a:ext cx="1495366" cy="1276046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-386149" y="2974221"/>
            <a:ext cx="5921377" cy="9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-240704" y="2700924"/>
            <a:ext cx="426195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prstClr val="black"/>
                </a:solidFill>
                <a:ea typeface="+mj-ea"/>
                <a:cs typeface="+mj-cs"/>
              </a:rPr>
              <a:t>Сводная оценка заявки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4" r="52722"/>
          <a:stretch/>
        </p:blipFill>
        <p:spPr bwMode="auto">
          <a:xfrm>
            <a:off x="3791744" y="15719"/>
            <a:ext cx="8400256" cy="664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89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3087" y="175967"/>
            <a:ext cx="10262074" cy="306556"/>
          </a:xfrm>
        </p:spPr>
        <p:txBody>
          <a:bodyPr>
            <a:noAutofit/>
          </a:bodyPr>
          <a:lstStyle/>
          <a:p>
            <a:r>
              <a:rPr lang="ru-RU" sz="2400" dirty="0"/>
              <a:t>Расчет показателей  по УГСН(</a:t>
            </a:r>
            <a:r>
              <a:rPr lang="ru-RU" sz="2400" dirty="0" err="1">
                <a:solidFill>
                  <a:srgbClr val="FF0000"/>
                </a:solidFill>
              </a:rPr>
              <a:t>бакалавриат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dirty="0" err="1">
                <a:solidFill>
                  <a:srgbClr val="FF0000"/>
                </a:solidFill>
              </a:rPr>
              <a:t>специалитет</a:t>
            </a:r>
            <a:r>
              <a:rPr lang="ru-RU" sz="2400" dirty="0"/>
              <a:t>)</a:t>
            </a: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8632487"/>
              </p:ext>
            </p:extLst>
          </p:nvPr>
        </p:nvGraphicFramePr>
        <p:xfrm>
          <a:off x="255137" y="594143"/>
          <a:ext cx="11707957" cy="6156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2216"/>
                <a:gridCol w="1466993"/>
                <a:gridCol w="5688748"/>
              </a:tblGrid>
              <a:tr h="49436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Показатель</a:t>
                      </a:r>
                      <a:endParaRPr lang="ru-RU" sz="2400" dirty="0"/>
                    </a:p>
                  </a:txBody>
                  <a:tcPr marL="121899" marR="121899" marT="60949" marB="609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МАХ</a:t>
                      </a:r>
                      <a:endParaRPr lang="ru-RU" sz="2400" dirty="0"/>
                    </a:p>
                  </a:txBody>
                  <a:tcPr marL="121899" marR="121899" marT="60949" marB="609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Примечание</a:t>
                      </a:r>
                      <a:endParaRPr lang="ru-RU" sz="2400" dirty="0"/>
                    </a:p>
                  </a:txBody>
                  <a:tcPr marL="121899" marR="121899" marT="60949" marB="60949"/>
                </a:tc>
              </a:tr>
              <a:tr h="49436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Средний балл ЕГЭ</a:t>
                      </a:r>
                      <a:endParaRPr lang="ru-RU" sz="2400" dirty="0"/>
                    </a:p>
                  </a:txBody>
                  <a:tcPr marL="121899" marR="121899" marT="60949" marB="609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23</a:t>
                      </a:r>
                      <a:endParaRPr lang="ru-RU" sz="2400" dirty="0"/>
                    </a:p>
                  </a:txBody>
                  <a:tcPr marL="121899" marR="121899" marT="60949" marB="60949"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&lt;</a:t>
                      </a:r>
                      <a:r>
                        <a:rPr lang="ru-RU" sz="2400" baseline="0" dirty="0" smtClean="0"/>
                        <a:t>40</a:t>
                      </a:r>
                      <a:r>
                        <a:rPr lang="en-US" sz="2400" baseline="0" dirty="0" smtClean="0"/>
                        <a:t> – 0 </a:t>
                      </a:r>
                      <a:r>
                        <a:rPr lang="ru-RU" sz="2400" baseline="0" dirty="0" smtClean="0"/>
                        <a:t>баллов, 90</a:t>
                      </a:r>
                      <a:r>
                        <a:rPr lang="en-US" sz="2400" baseline="0" dirty="0" smtClean="0"/>
                        <a:t>&gt;</a:t>
                      </a:r>
                      <a:r>
                        <a:rPr lang="ru-RU" sz="2400" baseline="0" dirty="0" smtClean="0"/>
                        <a:t> - 23 балла</a:t>
                      </a:r>
                      <a:endParaRPr lang="ru-RU" sz="2400" dirty="0"/>
                    </a:p>
                  </a:txBody>
                  <a:tcPr marL="121899" marR="121899" marT="60949" marB="60949"/>
                </a:tc>
              </a:tr>
              <a:tr h="49436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Исполнение КЦП прошлых лет</a:t>
                      </a:r>
                      <a:endParaRPr lang="ru-RU" sz="2400" dirty="0"/>
                    </a:p>
                  </a:txBody>
                  <a:tcPr marL="121899" marR="121899" marT="60949" marB="609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 marL="121899" marR="121899" marT="60949" marB="60949"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1899" marR="121899" marT="60949" marB="60949"/>
                </a:tc>
              </a:tr>
              <a:tr h="49436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Доля целевого приема</a:t>
                      </a:r>
                      <a:endParaRPr lang="ru-RU" sz="2400" dirty="0"/>
                    </a:p>
                  </a:txBody>
                  <a:tcPr marL="121899" marR="121899" marT="60949" marB="609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 marL="121899" marR="121899" marT="60949" marB="60949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Если половина от приема «</a:t>
                      </a:r>
                      <a:r>
                        <a:rPr lang="ru-RU" sz="2400" dirty="0" err="1" smtClean="0"/>
                        <a:t>целевики</a:t>
                      </a:r>
                      <a:r>
                        <a:rPr lang="ru-RU" sz="2400" dirty="0" smtClean="0"/>
                        <a:t>»</a:t>
                      </a:r>
                      <a:endParaRPr lang="ru-RU" sz="2400" dirty="0"/>
                    </a:p>
                  </a:txBody>
                  <a:tcPr marL="121899" marR="121899" marT="60949" marB="60949"/>
                </a:tc>
              </a:tr>
              <a:tr h="49436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Наличие ПОА</a:t>
                      </a:r>
                      <a:endParaRPr lang="ru-RU" sz="2400" dirty="0"/>
                    </a:p>
                  </a:txBody>
                  <a:tcPr marL="121899" marR="121899" marT="60949" marB="609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 marL="121899" marR="121899" marT="60949" marB="60949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Вся УГСН</a:t>
                      </a:r>
                      <a:endParaRPr lang="ru-RU" sz="2400" dirty="0"/>
                    </a:p>
                  </a:txBody>
                  <a:tcPr marL="121899" marR="121899" marT="60949" marB="60949"/>
                </a:tc>
              </a:tr>
              <a:tr h="49436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Соотношение (М+А+О)/БС</a:t>
                      </a:r>
                      <a:endParaRPr lang="ru-RU" sz="2400" dirty="0"/>
                    </a:p>
                  </a:txBody>
                  <a:tcPr marL="121899" marR="121899" marT="60949" marB="609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</a:t>
                      </a:r>
                      <a:endParaRPr lang="ru-RU" sz="2400" dirty="0"/>
                    </a:p>
                  </a:txBody>
                  <a:tcPr marL="121899" marR="121899" marT="60949" marB="60949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Если М+А+О</a:t>
                      </a:r>
                      <a:r>
                        <a:rPr lang="ru-RU" sz="2400" baseline="0" dirty="0" smtClean="0"/>
                        <a:t> более четверти от Б</a:t>
                      </a:r>
                      <a:endParaRPr lang="ru-RU" sz="2400" dirty="0"/>
                    </a:p>
                  </a:txBody>
                  <a:tcPr marL="121899" marR="121899" marT="60949" marB="60949"/>
                </a:tc>
              </a:tr>
              <a:tr h="85329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Доля целевого обучения</a:t>
                      </a:r>
                      <a:endParaRPr lang="ru-RU" sz="2400" dirty="0"/>
                    </a:p>
                  </a:txBody>
                  <a:tcPr marL="121899" marR="121899" marT="60949" marB="609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</a:t>
                      </a:r>
                      <a:endParaRPr lang="ru-RU" sz="2400" dirty="0"/>
                    </a:p>
                  </a:txBody>
                  <a:tcPr marL="121899" marR="121899" marT="60949" marB="6094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Если половина от контингента «</a:t>
                      </a:r>
                      <a:r>
                        <a:rPr lang="ru-RU" sz="2400" dirty="0" err="1" smtClean="0"/>
                        <a:t>целевики</a:t>
                      </a:r>
                      <a:r>
                        <a:rPr lang="ru-RU" sz="2400" dirty="0" smtClean="0"/>
                        <a:t>»</a:t>
                      </a:r>
                      <a:endParaRPr lang="ru-RU" sz="2400" dirty="0"/>
                    </a:p>
                  </a:txBody>
                  <a:tcPr marL="121899" marR="121899" marT="60949" marB="60949"/>
                </a:tc>
              </a:tr>
              <a:tr h="49436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Трудоустройство выпускников</a:t>
                      </a:r>
                      <a:endParaRPr lang="ru-RU" sz="2400" dirty="0"/>
                    </a:p>
                  </a:txBody>
                  <a:tcPr marL="121899" marR="121899" marT="60949" marB="609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 marL="121899" marR="121899" marT="60949" marB="6094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/>
                        <a:t>&lt;</a:t>
                      </a:r>
                      <a:r>
                        <a:rPr lang="ru-RU" sz="2400" baseline="0" dirty="0" smtClean="0"/>
                        <a:t>30%</a:t>
                      </a:r>
                      <a:r>
                        <a:rPr lang="en-US" sz="2400" baseline="0" dirty="0" smtClean="0"/>
                        <a:t> – 0 </a:t>
                      </a:r>
                      <a:r>
                        <a:rPr lang="ru-RU" sz="2400" baseline="0" dirty="0" smtClean="0"/>
                        <a:t>баллов, 85</a:t>
                      </a:r>
                      <a:r>
                        <a:rPr lang="en-US" sz="2400" baseline="0" dirty="0" smtClean="0"/>
                        <a:t>&gt;</a:t>
                      </a:r>
                      <a:r>
                        <a:rPr lang="ru-RU" sz="2400" baseline="0" dirty="0" smtClean="0"/>
                        <a:t> - 13 баллов</a:t>
                      </a:r>
                      <a:endParaRPr lang="ru-RU" sz="2400" dirty="0"/>
                    </a:p>
                  </a:txBody>
                  <a:tcPr marL="121899" marR="121899" marT="60949" marB="60949"/>
                </a:tc>
              </a:tr>
              <a:tr h="49436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Соотношение ДПО/(БС+М+О)</a:t>
                      </a:r>
                      <a:endParaRPr lang="ru-RU" sz="2400" dirty="0"/>
                    </a:p>
                  </a:txBody>
                  <a:tcPr marL="121899" marR="121899" marT="60949" marB="609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</a:t>
                      </a:r>
                      <a:endParaRPr lang="ru-RU" sz="2400" dirty="0"/>
                    </a:p>
                  </a:txBody>
                  <a:tcPr marL="121899" marR="121899" marT="60949" marB="60949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Контингент ДПО </a:t>
                      </a:r>
                      <a:r>
                        <a:rPr lang="en-US" sz="2400" dirty="0" smtClean="0"/>
                        <a:t>&gt;</a:t>
                      </a:r>
                      <a:r>
                        <a:rPr lang="ru-RU" sz="2400" baseline="0" dirty="0" smtClean="0"/>
                        <a:t> 20% студентов</a:t>
                      </a:r>
                      <a:endParaRPr lang="ru-RU" sz="2400" dirty="0"/>
                    </a:p>
                  </a:txBody>
                  <a:tcPr marL="121899" marR="121899" marT="60949" marB="60949"/>
                </a:tc>
              </a:tr>
              <a:tr h="85329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Доходы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baseline="0" dirty="0" smtClean="0"/>
                        <a:t>выпускников (с</a:t>
                      </a:r>
                      <a:r>
                        <a:rPr lang="ru-RU" sz="2400" dirty="0" smtClean="0"/>
                        <a:t>реднее соотношение дохода и ПМ)</a:t>
                      </a:r>
                      <a:endParaRPr lang="ru-RU" sz="2400" dirty="0"/>
                    </a:p>
                  </a:txBody>
                  <a:tcPr marL="121899" marR="121899" marT="60949" marB="609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 marL="121899" marR="121899" marT="60949" marB="60949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Доход/прожит. мин. (максимальный балл, если доход в 5 раз больше)</a:t>
                      </a:r>
                      <a:endParaRPr lang="ru-RU" sz="2400" dirty="0"/>
                    </a:p>
                  </a:txBody>
                  <a:tcPr marL="121899" marR="121899" marT="60949" marB="60949"/>
                </a:tc>
              </a:tr>
              <a:tr h="49436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Сохранность контингента</a:t>
                      </a:r>
                      <a:endParaRPr lang="ru-RU" sz="2400" dirty="0"/>
                    </a:p>
                  </a:txBody>
                  <a:tcPr marL="121899" marR="121899" marT="60949" marB="609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</a:t>
                      </a:r>
                      <a:endParaRPr lang="ru-RU" sz="2400" dirty="0"/>
                    </a:p>
                  </a:txBody>
                  <a:tcPr marL="121899" marR="121899" marT="60949" marB="6094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/>
                        <a:t>&lt;</a:t>
                      </a:r>
                      <a:r>
                        <a:rPr lang="ru-RU" sz="2400" baseline="0" dirty="0" smtClean="0"/>
                        <a:t>75%</a:t>
                      </a:r>
                      <a:r>
                        <a:rPr lang="en-US" sz="2400" baseline="0" dirty="0" smtClean="0"/>
                        <a:t> – 0 </a:t>
                      </a:r>
                      <a:r>
                        <a:rPr lang="ru-RU" sz="2400" baseline="0" dirty="0" smtClean="0"/>
                        <a:t>баллов, 90</a:t>
                      </a:r>
                      <a:r>
                        <a:rPr lang="en-US" sz="2400" baseline="0" dirty="0" smtClean="0"/>
                        <a:t>&gt;</a:t>
                      </a:r>
                      <a:r>
                        <a:rPr lang="ru-RU" sz="2400" baseline="0" dirty="0" smtClean="0"/>
                        <a:t> - 5 баллов</a:t>
                      </a:r>
                      <a:endParaRPr lang="ru-RU" sz="2400" dirty="0"/>
                    </a:p>
                  </a:txBody>
                  <a:tcPr marL="121899" marR="121899" marT="60949" marB="60949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09252" y="6492343"/>
            <a:ext cx="2844801" cy="365062"/>
          </a:xfrm>
        </p:spPr>
        <p:txBody>
          <a:bodyPr/>
          <a:lstStyle/>
          <a:p>
            <a:fld id="{40031F9C-A588-42D0-82A8-7F1571284EB6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528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3087" y="175967"/>
            <a:ext cx="10262074" cy="306556"/>
          </a:xfrm>
        </p:spPr>
        <p:txBody>
          <a:bodyPr>
            <a:noAutofit/>
          </a:bodyPr>
          <a:lstStyle/>
          <a:p>
            <a:r>
              <a:rPr lang="ru-RU" sz="2400" dirty="0"/>
              <a:t>Расчет показателей  по УГСН (</a:t>
            </a:r>
            <a:r>
              <a:rPr lang="ru-RU" sz="2400" dirty="0">
                <a:solidFill>
                  <a:srgbClr val="FF0000"/>
                </a:solidFill>
              </a:rPr>
              <a:t>магистратура</a:t>
            </a:r>
            <a:r>
              <a:rPr lang="ru-RU" sz="2400" dirty="0"/>
              <a:t>)</a:t>
            </a: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7652306"/>
              </p:ext>
            </p:extLst>
          </p:nvPr>
        </p:nvGraphicFramePr>
        <p:xfrm>
          <a:off x="255137" y="594143"/>
          <a:ext cx="11707958" cy="6156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4394"/>
                <a:gridCol w="944816"/>
                <a:gridCol w="5688748"/>
              </a:tblGrid>
              <a:tr h="49436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Показатель</a:t>
                      </a:r>
                      <a:endParaRPr lang="ru-RU" sz="2400" dirty="0"/>
                    </a:p>
                  </a:txBody>
                  <a:tcPr marL="121899" marR="121899" marT="60949" marB="609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МАХ</a:t>
                      </a:r>
                      <a:endParaRPr lang="ru-RU" sz="2400" dirty="0"/>
                    </a:p>
                  </a:txBody>
                  <a:tcPr marL="121899" marR="121899" marT="60949" marB="609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Примечание</a:t>
                      </a:r>
                      <a:endParaRPr lang="ru-RU" sz="2400" dirty="0"/>
                    </a:p>
                  </a:txBody>
                  <a:tcPr marL="121899" marR="121899" marT="60949" marB="60949"/>
                </a:tc>
              </a:tr>
              <a:tr h="49436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Заявления от выпускников  др. вузов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899" marR="121899" marT="60949" marB="609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899" marR="121899" marT="60949" marB="6094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Если 50% - 10 баллов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899" marR="121899" marT="60949" marB="60949"/>
                </a:tc>
              </a:tr>
              <a:tr h="49436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Исполнение КЦП прошлых лет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899" marR="121899" marT="60949" marB="609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899" marR="121899" marT="60949" marB="60949"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899" marR="121899" marT="60949" marB="60949"/>
                </a:tc>
              </a:tr>
              <a:tr h="49436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Доля платного приема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899" marR="121899" marT="60949" marB="609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899" marR="121899" marT="60949" marB="60949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Более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25%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899" marR="121899" marT="60949" marB="60949"/>
                </a:tc>
              </a:tr>
              <a:tr h="49436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Наличие ПОА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899" marR="121899" marT="60949" marB="609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899" marR="121899" marT="60949" marB="60949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Вся УГСН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899" marR="121899" marT="60949" marB="60949"/>
                </a:tc>
              </a:tr>
              <a:tr h="49436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Соотношение (А+О)/М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899" marR="121899" marT="60949" marB="609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899" marR="121899" marT="60949" marB="60949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Если А+О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более четверти от М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899" marR="121899" marT="60949" marB="60949"/>
                </a:tc>
              </a:tr>
              <a:tr h="85329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Доля целевого обучения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899" marR="121899" marT="60949" marB="609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899" marR="121899" marT="60949" marB="6094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Если половина от контингента «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</a:rPr>
                        <a:t>целевики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899" marR="121899" marT="60949" marB="60949"/>
                </a:tc>
              </a:tr>
              <a:tr h="49436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Конкурс на 1 место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899" marR="121899" marT="60949" marB="609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899" marR="121899" marT="60949" marB="6094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1,5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– 0 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баллов, 4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- 5 баллов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899" marR="121899" marT="60949" marB="60949"/>
                </a:tc>
              </a:tr>
              <a:tr h="49436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Соотношение ДПО/(БС+М+О)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899" marR="121899" marT="60949" marB="609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899" marR="121899" marT="60949" marB="60949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Контингент ДПО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20% студентов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899" marR="121899" marT="60949" marB="60949"/>
                </a:tc>
              </a:tr>
              <a:tr h="85329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Доходы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выпускников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899" marR="121899" marT="60949" marB="609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899" marR="121899" marT="60949" marB="60949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Доход/прожит. мин. (максимальный балл, если доход в 5 раз больше)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899" marR="121899" marT="60949" marB="60949"/>
                </a:tc>
              </a:tr>
              <a:tr h="49436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Сохранность контингента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899" marR="121899" marT="60949" marB="609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899" marR="121899" marT="60949" marB="6094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75%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– 0 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баллов, 90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- 5 баллов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899" marR="121899" marT="60949" marB="60949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09252" y="6492343"/>
            <a:ext cx="2844801" cy="365062"/>
          </a:xfrm>
        </p:spPr>
        <p:txBody>
          <a:bodyPr/>
          <a:lstStyle/>
          <a:p>
            <a:fld id="{40031F9C-A588-42D0-82A8-7F1571284EB6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95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5185"/>
            <a:ext cx="10972800" cy="547518"/>
          </a:xfrm>
        </p:spPr>
        <p:txBody>
          <a:bodyPr>
            <a:noAutofit/>
          </a:bodyPr>
          <a:lstStyle/>
          <a:p>
            <a:r>
              <a:rPr lang="ru-RU" sz="4266" dirty="0"/>
              <a:t>Общие показатели для БС и М (по вузу)</a:t>
            </a:r>
            <a:endParaRPr lang="ru-RU" sz="4266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467545"/>
              </p:ext>
            </p:extLst>
          </p:nvPr>
        </p:nvGraphicFramePr>
        <p:xfrm>
          <a:off x="651820" y="1048164"/>
          <a:ext cx="10973010" cy="392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5187"/>
                <a:gridCol w="1601081"/>
                <a:gridCol w="1224136"/>
                <a:gridCol w="3512606"/>
              </a:tblGrid>
              <a:tr h="85329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показатель</a:t>
                      </a:r>
                      <a:endParaRPr lang="ru-RU" sz="2400" dirty="0"/>
                    </a:p>
                  </a:txBody>
                  <a:tcPr marL="121899" marR="121899" marT="60949" marB="60949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МАХ </a:t>
                      </a:r>
                      <a:r>
                        <a:rPr lang="ru-RU" sz="2400" dirty="0" smtClean="0"/>
                        <a:t>Б, С</a:t>
                      </a:r>
                      <a:endParaRPr lang="ru-RU" sz="2400" dirty="0"/>
                    </a:p>
                  </a:txBody>
                  <a:tcPr marL="121899" marR="121899" marT="60949" marB="60949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МАХ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baseline="0" dirty="0" smtClean="0"/>
                        <a:t>М</a:t>
                      </a:r>
                      <a:endParaRPr lang="ru-RU" sz="2400" dirty="0"/>
                    </a:p>
                  </a:txBody>
                  <a:tcPr marL="121899" marR="121899" marT="60949" marB="609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Примечание </a:t>
                      </a:r>
                    </a:p>
                    <a:p>
                      <a:pPr algn="ctr"/>
                      <a:r>
                        <a:rPr lang="ru-RU" sz="2400" dirty="0" smtClean="0"/>
                        <a:t>(мах баллов)</a:t>
                      </a:r>
                      <a:endParaRPr lang="ru-RU" sz="2400" dirty="0"/>
                    </a:p>
                  </a:txBody>
                  <a:tcPr marL="121899" marR="121899" marT="60949" marB="60949"/>
                </a:tc>
              </a:tr>
              <a:tr h="49436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Публикации на 100 НПР</a:t>
                      </a:r>
                      <a:endParaRPr lang="ru-RU" sz="2400" dirty="0"/>
                    </a:p>
                  </a:txBody>
                  <a:tcPr marL="121899" marR="121899" marT="60949" marB="609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</a:t>
                      </a:r>
                      <a:endParaRPr lang="ru-RU" sz="2400" dirty="0"/>
                    </a:p>
                  </a:txBody>
                  <a:tcPr marL="121899" marR="121899" marT="60949" marB="609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</a:t>
                      </a:r>
                      <a:endParaRPr lang="ru-RU" sz="2400" dirty="0"/>
                    </a:p>
                  </a:txBody>
                  <a:tcPr marL="121899" marR="121899" marT="60949" marB="609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100 </a:t>
                      </a:r>
                      <a:r>
                        <a:rPr lang="ru-RU" sz="2400" dirty="0" err="1" smtClean="0"/>
                        <a:t>публ</a:t>
                      </a:r>
                      <a:r>
                        <a:rPr lang="ru-RU" sz="2400" dirty="0" smtClean="0"/>
                        <a:t>.</a:t>
                      </a:r>
                      <a:endParaRPr lang="ru-RU" sz="2400" dirty="0"/>
                    </a:p>
                  </a:txBody>
                  <a:tcPr marL="121899" marR="121899" marT="60949" marB="60949"/>
                </a:tc>
              </a:tr>
              <a:tr h="49436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Доходы от НИОКР на 1 НПР</a:t>
                      </a:r>
                      <a:endParaRPr lang="ru-RU" sz="2400" dirty="0"/>
                    </a:p>
                  </a:txBody>
                  <a:tcPr marL="121899" marR="121899" marT="60949" marB="609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</a:t>
                      </a:r>
                      <a:endParaRPr lang="ru-RU" sz="2400" dirty="0"/>
                    </a:p>
                  </a:txBody>
                  <a:tcPr marL="121899" marR="121899" marT="60949" marB="609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</a:t>
                      </a:r>
                      <a:endParaRPr lang="ru-RU" sz="2400" dirty="0"/>
                    </a:p>
                  </a:txBody>
                  <a:tcPr marL="121899" marR="121899" marT="60949" marB="609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 млн. </a:t>
                      </a:r>
                      <a:r>
                        <a:rPr lang="ru-RU" sz="2400" dirty="0" err="1" smtClean="0"/>
                        <a:t>руб</a:t>
                      </a:r>
                      <a:endParaRPr lang="ru-RU" sz="2400" dirty="0"/>
                    </a:p>
                  </a:txBody>
                  <a:tcPr marL="121899" marR="121899" marT="60949" marB="60949"/>
                </a:tc>
              </a:tr>
              <a:tr h="49436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Доля иностранных обучающихся</a:t>
                      </a:r>
                      <a:endParaRPr lang="ru-RU" sz="2400" dirty="0"/>
                    </a:p>
                  </a:txBody>
                  <a:tcPr marL="121899" marR="121899" marT="60949" marB="609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</a:t>
                      </a:r>
                      <a:endParaRPr lang="ru-RU" sz="2400" dirty="0"/>
                    </a:p>
                  </a:txBody>
                  <a:tcPr marL="121899" marR="121899" marT="60949" marB="609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7</a:t>
                      </a:r>
                      <a:endParaRPr lang="ru-RU" sz="2400" dirty="0"/>
                    </a:p>
                  </a:txBody>
                  <a:tcPr marL="121899" marR="121899" marT="60949" marB="609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15%</a:t>
                      </a:r>
                      <a:endParaRPr lang="ru-RU" sz="2400" dirty="0"/>
                    </a:p>
                  </a:txBody>
                  <a:tcPr marL="121899" marR="121899" marT="60949" marB="60949"/>
                </a:tc>
              </a:tr>
              <a:tr h="158468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Доходы на 1 обучающегося (доходы из всех источников</a:t>
                      </a:r>
                      <a:r>
                        <a:rPr lang="ru-RU" sz="2400" baseline="0" dirty="0" smtClean="0"/>
                        <a:t> в расчете на приведенный контингент)</a:t>
                      </a:r>
                      <a:endParaRPr lang="ru-RU" sz="2400" dirty="0"/>
                    </a:p>
                  </a:txBody>
                  <a:tcPr marL="121899" marR="121899" marT="60949" marB="609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 </a:t>
                      </a:r>
                      <a:endParaRPr lang="ru-RU" sz="2400" dirty="0"/>
                    </a:p>
                  </a:txBody>
                  <a:tcPr marL="121899" marR="121899" marT="60949" marB="609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7</a:t>
                      </a:r>
                      <a:endParaRPr lang="ru-RU" sz="2400" dirty="0"/>
                    </a:p>
                  </a:txBody>
                  <a:tcPr marL="121899" marR="121899" marT="60949" marB="609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500 тыс. </a:t>
                      </a:r>
                      <a:r>
                        <a:rPr lang="ru-RU" sz="2400" dirty="0" err="1" smtClean="0"/>
                        <a:t>руб</a:t>
                      </a:r>
                      <a:endParaRPr lang="ru-RU" sz="2400" dirty="0"/>
                    </a:p>
                  </a:txBody>
                  <a:tcPr marL="121899" marR="121899" marT="60949" marB="60949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85977" y="5595543"/>
            <a:ext cx="10972800" cy="547518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133" dirty="0"/>
              <a:t>Сведения о трудоустройстве на основе данных подсистемы </a:t>
            </a:r>
            <a:r>
              <a:rPr lang="ru-RU" sz="2133" dirty="0" err="1"/>
              <a:t>Миндруда</a:t>
            </a:r>
            <a:r>
              <a:rPr lang="ru-RU" sz="2133" dirty="0"/>
              <a:t> России. Численность выпускников, имевших заработную плату в среднем размере </a:t>
            </a:r>
            <a:r>
              <a:rPr lang="ru-RU" sz="2133" b="1" dirty="0"/>
              <a:t>не менее одного прожиточного минимум</a:t>
            </a:r>
            <a:r>
              <a:rPr lang="ru-RU" sz="2133" dirty="0"/>
              <a:t>а, установленного для </a:t>
            </a:r>
            <a:r>
              <a:rPr lang="ru-RU" sz="2133" b="1" dirty="0"/>
              <a:t>региона трудоустройства</a:t>
            </a:r>
            <a:r>
              <a:rPr lang="ru-RU" sz="2133" dirty="0"/>
              <a:t>, либо зарегистрированных  в качестве ИП или </a:t>
            </a:r>
            <a:r>
              <a:rPr lang="ru-RU" sz="2133" dirty="0" err="1"/>
              <a:t>самозанятых</a:t>
            </a:r>
            <a:endParaRPr lang="ru-RU" sz="2133" dirty="0"/>
          </a:p>
        </p:txBody>
      </p:sp>
    </p:spTree>
    <p:extLst>
      <p:ext uri="{BB962C8B-B14F-4D97-AF65-F5344CB8AC3E}">
        <p14:creationId xmlns:p14="http://schemas.microsoft.com/office/powerpoint/2010/main" val="181831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10"/>
            <a:ext cx="12192000" cy="2715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0" y="620688"/>
            <a:ext cx="1495366" cy="127604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91744" y="227719"/>
            <a:ext cx="89043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            Постановление </a:t>
            </a:r>
          </a:p>
          <a:p>
            <a:pPr algn="ctr"/>
            <a:r>
              <a:rPr lang="ru-RU" sz="2800" dirty="0" smtClean="0"/>
              <a:t>Правительства </a:t>
            </a:r>
            <a:r>
              <a:rPr lang="ru-RU" sz="2800" dirty="0"/>
              <a:t>РФ от 15.10.2021 №1750 </a:t>
            </a:r>
            <a:br>
              <a:rPr lang="ru-RU" sz="2800" dirty="0"/>
            </a:br>
            <a:r>
              <a:rPr lang="ru-RU" sz="2800" dirty="0"/>
              <a:t>«Об установлении организациям, осуществляющим образовательную деятельность, </a:t>
            </a:r>
            <a:r>
              <a:rPr lang="ru-RU" sz="2800" dirty="0" smtClean="0"/>
              <a:t>КЦП…»</a:t>
            </a:r>
            <a:endParaRPr lang="ru-RU" sz="28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0" y="1937750"/>
            <a:ext cx="12192000" cy="3239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/>
              <a:t>(за 2 года до приема)</a:t>
            </a:r>
            <a:endParaRPr lang="ru-RU" sz="2400" dirty="0" smtClean="0"/>
          </a:p>
          <a:p>
            <a:pPr marL="685800" indent="-6858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 err="1" smtClean="0">
                <a:solidFill>
                  <a:schemeClr val="tx1"/>
                </a:solidFill>
              </a:rPr>
              <a:t>Минобрнауки</a:t>
            </a:r>
            <a:r>
              <a:rPr lang="ru-RU" sz="2400" dirty="0" smtClean="0">
                <a:solidFill>
                  <a:schemeClr val="tx1"/>
                </a:solidFill>
              </a:rPr>
              <a:t> России </a:t>
            </a:r>
            <a:r>
              <a:rPr lang="ru-RU" sz="2400" b="1" dirty="0" smtClean="0">
                <a:solidFill>
                  <a:schemeClr val="tx1"/>
                </a:solidFill>
              </a:rPr>
              <a:t>до 1 сентября</a:t>
            </a:r>
            <a:r>
              <a:rPr lang="ru-RU" sz="2400" dirty="0" smtClean="0">
                <a:solidFill>
                  <a:schemeClr val="tx1"/>
                </a:solidFill>
              </a:rPr>
              <a:t> направляет в ЦО детализированные по регионам аналитические материалы об объеме КЦП.</a:t>
            </a:r>
          </a:p>
          <a:p>
            <a:pPr marL="685800" indent="-6858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ЦО </a:t>
            </a:r>
            <a:r>
              <a:rPr lang="ru-RU" sz="2400" b="1" dirty="0" smtClean="0">
                <a:solidFill>
                  <a:schemeClr val="tx1"/>
                </a:solidFill>
              </a:rPr>
              <a:t>до 1 октября</a:t>
            </a:r>
            <a:r>
              <a:rPr lang="ru-RU" sz="2400" dirty="0" smtClean="0">
                <a:solidFill>
                  <a:schemeClr val="tx1"/>
                </a:solidFill>
              </a:rPr>
              <a:t> направляет в </a:t>
            </a:r>
            <a:r>
              <a:rPr lang="ru-RU" sz="2400" dirty="0" err="1" smtClean="0">
                <a:solidFill>
                  <a:schemeClr val="tx1"/>
                </a:solidFill>
              </a:rPr>
              <a:t>Минобрнауки</a:t>
            </a:r>
            <a:r>
              <a:rPr lang="ru-RU" sz="2400" dirty="0" smtClean="0">
                <a:solidFill>
                  <a:schemeClr val="tx1"/>
                </a:solidFill>
              </a:rPr>
              <a:t> России предложения о корректировке КЦП.</a:t>
            </a:r>
          </a:p>
          <a:p>
            <a:pPr marL="685800" indent="-6858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 err="1" smtClean="0">
                <a:solidFill>
                  <a:schemeClr val="tx1"/>
                </a:solidFill>
              </a:rPr>
              <a:t>Минобрнауки</a:t>
            </a:r>
            <a:r>
              <a:rPr lang="ru-RU" sz="2400" dirty="0" smtClean="0">
                <a:solidFill>
                  <a:schemeClr val="tx1"/>
                </a:solidFill>
              </a:rPr>
              <a:t> России </a:t>
            </a:r>
            <a:r>
              <a:rPr lang="ru-RU" sz="2400" b="1" dirty="0" smtClean="0">
                <a:solidFill>
                  <a:schemeClr val="tx1"/>
                </a:solidFill>
              </a:rPr>
              <a:t>до 5 октября</a:t>
            </a:r>
            <a:r>
              <a:rPr lang="ru-RU" sz="2400" dirty="0" smtClean="0">
                <a:solidFill>
                  <a:schemeClr val="tx1"/>
                </a:solidFill>
              </a:rPr>
              <a:t> направляет в регионы проект КЦП.</a:t>
            </a:r>
          </a:p>
          <a:p>
            <a:pPr marL="685800" indent="-6858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Регионы до 5 ноября направляют предложения о корректировке КЦП.</a:t>
            </a:r>
          </a:p>
          <a:p>
            <a:pPr marL="685800" indent="-6858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 err="1" smtClean="0">
                <a:solidFill>
                  <a:schemeClr val="tx1"/>
                </a:solidFill>
              </a:rPr>
              <a:t>Минобрнауки</a:t>
            </a:r>
            <a:r>
              <a:rPr lang="ru-RU" sz="2400" dirty="0" smtClean="0">
                <a:solidFill>
                  <a:schemeClr val="tx1"/>
                </a:solidFill>
              </a:rPr>
              <a:t> России </a:t>
            </a:r>
            <a:r>
              <a:rPr lang="ru-RU" sz="2400" b="1" dirty="0" smtClean="0">
                <a:solidFill>
                  <a:schemeClr val="tx1"/>
                </a:solidFill>
              </a:rPr>
              <a:t>до 7 ноября</a:t>
            </a:r>
            <a:r>
              <a:rPr lang="ru-RU" sz="2400" dirty="0" smtClean="0">
                <a:solidFill>
                  <a:schemeClr val="tx1"/>
                </a:solidFill>
              </a:rPr>
              <a:t> направляет проект КЦП в ЦО на повторное согласование.</a:t>
            </a:r>
          </a:p>
          <a:p>
            <a:pPr marL="685800" indent="-6858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ЦО </a:t>
            </a:r>
            <a:r>
              <a:rPr lang="ru-RU" sz="2400" b="1" dirty="0" smtClean="0">
                <a:solidFill>
                  <a:schemeClr val="tx1"/>
                </a:solidFill>
              </a:rPr>
              <a:t>до 15 ноября</a:t>
            </a:r>
            <a:r>
              <a:rPr lang="ru-RU" sz="2400" dirty="0" smtClean="0">
                <a:solidFill>
                  <a:schemeClr val="tx1"/>
                </a:solidFill>
              </a:rPr>
              <a:t> предоставляют в </a:t>
            </a:r>
            <a:r>
              <a:rPr lang="ru-RU" sz="2400" dirty="0" err="1" smtClean="0">
                <a:solidFill>
                  <a:schemeClr val="tx1"/>
                </a:solidFill>
              </a:rPr>
              <a:t>Минобрнауки</a:t>
            </a:r>
            <a:r>
              <a:rPr lang="ru-RU" sz="2400" dirty="0" smtClean="0">
                <a:solidFill>
                  <a:schemeClr val="tx1"/>
                </a:solidFill>
              </a:rPr>
              <a:t> России итоговые предложения о КЦП для утверждения общих объемов.</a:t>
            </a:r>
          </a:p>
          <a:p>
            <a:pPr marL="685800" indent="-6858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 err="1" smtClean="0">
                <a:solidFill>
                  <a:schemeClr val="tx1"/>
                </a:solidFill>
              </a:rPr>
              <a:t>Минобрнауки</a:t>
            </a:r>
            <a:r>
              <a:rPr lang="ru-RU" sz="2400" dirty="0" smtClean="0">
                <a:solidFill>
                  <a:schemeClr val="tx1"/>
                </a:solidFill>
              </a:rPr>
              <a:t> России до 31 января утверждает общий объем КЦП, предварительно рассмотрев их на заседании Координационного совета при правительстве РФ.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715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0" y="620688"/>
            <a:ext cx="1495366" cy="127604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91744" y="227719"/>
            <a:ext cx="8904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            </a:t>
            </a:r>
            <a:endParaRPr lang="ru-RU" sz="28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0" y="1937750"/>
            <a:ext cx="12192000" cy="3239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783632" y="620688"/>
            <a:ext cx="10344472" cy="1239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ПРАВИТЕЛЬСТВО РОССИЙСКОЙ ФЕДЕРАЦИИ</a:t>
            </a:r>
            <a:endParaRPr lang="ru-RU" sz="1400" b="1" dirty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ПОСТАНОВЛЕНИЕ  </a:t>
            </a:r>
            <a:r>
              <a:rPr lang="ru-RU" dirty="0" smtClean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от </a:t>
            </a:r>
            <a:r>
              <a:rPr lang="ru-RU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__ _______ 2023 г. № ____</a:t>
            </a:r>
            <a:endParaRPr lang="ru-RU" sz="1400" b="1" dirty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утверждении Методики </a:t>
            </a:r>
            <a:r>
              <a:rPr lang="ru-RU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определения и </a:t>
            </a:r>
            <a:r>
              <a:rPr lang="ru-RU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установления общего объема </a:t>
            </a:r>
            <a:r>
              <a:rPr lang="ru-RU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КЦП</a:t>
            </a:r>
            <a:r>
              <a:rPr lang="ru-RU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на обучение по образовательным программам </a:t>
            </a:r>
            <a:r>
              <a:rPr lang="ru-RU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ВО, а </a:t>
            </a:r>
            <a:r>
              <a:rPr lang="ru-RU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 аспирантуре </a:t>
            </a:r>
            <a:endParaRPr lang="ru-RU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9153" y="1700808"/>
            <a:ext cx="1212787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распределение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бюджетных мест вузам будет </a:t>
            </a:r>
            <a:endParaRPr lang="ru-RU" sz="2000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ts val="2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проводиться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максимально близко к началу приемной кампании</a:t>
            </a:r>
            <a:endParaRPr lang="ru-RU" sz="2000" dirty="0" smtClean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ts val="2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Минобрнауки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России совместно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с высшими исполнительными органами субъектов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РФ </a:t>
            </a:r>
            <a:r>
              <a:rPr lang="ru-RU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ежегодно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определяет 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прогнозную потребность в подготовке кадров в разрезе субъектов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РФ в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соответствии с настоящей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Методикой…</a:t>
            </a:r>
          </a:p>
          <a:p>
            <a:pPr marL="285750" lvl="0" indent="-285750" algn="just">
              <a:lnSpc>
                <a:spcPts val="2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ea typeface="Calibri" panose="020F0502020204030204" pitchFamily="34" charset="0"/>
              </a:rPr>
              <a:t>Состав </a:t>
            </a:r>
            <a:r>
              <a:rPr lang="ru-RU" sz="2000" dirty="0">
                <a:ea typeface="Calibri" panose="020F0502020204030204" pitchFamily="34" charset="0"/>
              </a:rPr>
              <a:t>данных, используемых </a:t>
            </a:r>
            <a:r>
              <a:rPr lang="ru-RU" sz="2000" dirty="0" smtClean="0">
                <a:ea typeface="Calibri" panose="020F0502020204030204" pitchFamily="34" charset="0"/>
              </a:rPr>
              <a:t>в </a:t>
            </a:r>
            <a:r>
              <a:rPr lang="ru-RU" sz="2000" dirty="0">
                <a:ea typeface="Calibri" panose="020F0502020204030204" pitchFamily="34" charset="0"/>
              </a:rPr>
              <a:t>целях определения прогнозной потребности в подготовке кадров, </a:t>
            </a:r>
            <a:r>
              <a:rPr lang="ru-RU" sz="2000" dirty="0" smtClean="0">
                <a:ea typeface="Calibri" panose="020F0502020204030204" pitchFamily="34" charset="0"/>
              </a:rPr>
              <a:t>включает:</a:t>
            </a:r>
            <a:endParaRPr lang="ru-RU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ts val="2000"/>
              </a:lnSpc>
              <a:spcAft>
                <a:spcPts val="0"/>
              </a:spcAft>
            </a:pP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сведения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из мониторингов, проводимых </a:t>
            </a:r>
            <a:r>
              <a:rPr lang="ru-RU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Минобрнауки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России;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ts val="2000"/>
              </a:lnSpc>
              <a:spcAft>
                <a:spcPts val="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официальная статистика Федеральной службы государственной статистики в части демографии и рынка труда;</a:t>
            </a:r>
          </a:p>
          <a:p>
            <a:pPr marL="457200" indent="450215" algn="just">
              <a:lnSpc>
                <a:spcPts val="2000"/>
              </a:lnSpc>
              <a:spcAft>
                <a:spcPts val="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прогноз социально-экономического развития, утверждаемый Минэкономразвития России;</a:t>
            </a:r>
          </a:p>
          <a:p>
            <a:pPr marL="457200" indent="450215" algn="just">
              <a:lnSpc>
                <a:spcPts val="2000"/>
              </a:lnSpc>
              <a:spcAft>
                <a:spcPts val="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данные Федеральной службы по труду и занятости в части аналитической информации о трудоустройстве граждан;</a:t>
            </a:r>
          </a:p>
          <a:p>
            <a:pPr marL="285750" lvl="0" indent="-285750" algn="just">
              <a:lnSpc>
                <a:spcPts val="2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ea typeface="Calibri" panose="020F0502020204030204" pitchFamily="34" charset="0"/>
              </a:rPr>
              <a:t>Определение </a:t>
            </a:r>
            <a:r>
              <a:rPr lang="ru-RU" sz="2000" b="1" dirty="0">
                <a:ea typeface="Calibri" panose="020F0502020204030204" pitchFamily="34" charset="0"/>
              </a:rPr>
              <a:t>прогнозной потребности </a:t>
            </a:r>
            <a:r>
              <a:rPr lang="ru-RU" sz="2000" dirty="0">
                <a:ea typeface="Calibri" panose="020F0502020204030204" pitchFamily="34" charset="0"/>
              </a:rPr>
              <a:t>в подготовке кадров</a:t>
            </a:r>
            <a:br>
              <a:rPr lang="ru-RU" sz="2000" dirty="0">
                <a:ea typeface="Calibri" panose="020F0502020204030204" pitchFamily="34" charset="0"/>
              </a:rPr>
            </a:br>
            <a:r>
              <a:rPr lang="ru-RU" sz="2000" dirty="0">
                <a:ea typeface="Calibri" panose="020F0502020204030204" pitchFamily="34" charset="0"/>
              </a:rPr>
              <a:t>осуществляется </a:t>
            </a:r>
            <a:r>
              <a:rPr lang="ru-RU" sz="2000" dirty="0" err="1">
                <a:ea typeface="Calibri" panose="020F0502020204030204" pitchFamily="34" charset="0"/>
              </a:rPr>
              <a:t>Минобрнауки</a:t>
            </a:r>
            <a:r>
              <a:rPr lang="ru-RU" sz="2000" dirty="0">
                <a:ea typeface="Calibri" panose="020F0502020204030204" pitchFamily="34" charset="0"/>
              </a:rPr>
              <a:t> России на основе данных, указанных в пункте 7 настоящей Методики, с применением </a:t>
            </a:r>
            <a:r>
              <a:rPr lang="ru-RU" sz="2000" b="1" dirty="0">
                <a:ea typeface="Calibri" panose="020F0502020204030204" pitchFamily="34" charset="0"/>
              </a:rPr>
              <a:t>методов экономико-математического </a:t>
            </a:r>
            <a:r>
              <a:rPr lang="ru-RU" sz="2000" b="1" dirty="0" smtClean="0">
                <a:ea typeface="Calibri" panose="020F0502020204030204" pitchFamily="34" charset="0"/>
              </a:rPr>
              <a:t>моделирования.</a:t>
            </a:r>
          </a:p>
          <a:p>
            <a:pPr marL="285750" lvl="0" indent="-285750" algn="just">
              <a:lnSpc>
                <a:spcPts val="2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Согласование проекта КЦП с </a:t>
            </a:r>
            <a:r>
              <a:rPr lang="ru-RU" sz="2000" dirty="0">
                <a:ea typeface="Calibri" panose="020F0502020204030204" pitchFamily="34" charset="0"/>
              </a:rPr>
              <a:t>в</a:t>
            </a:r>
            <a:r>
              <a:rPr lang="ru-RU" sz="2000" dirty="0" smtClean="0">
                <a:ea typeface="Calibri" panose="020F0502020204030204" pitchFamily="34" charset="0"/>
              </a:rPr>
              <a:t>ысшими исполнительными органами </a:t>
            </a:r>
            <a:r>
              <a:rPr lang="ru-RU" sz="2000" dirty="0">
                <a:ea typeface="Calibri" panose="020F0502020204030204" pitchFamily="34" charset="0"/>
              </a:rPr>
              <a:t>субъектов Российской </a:t>
            </a:r>
            <a:r>
              <a:rPr lang="ru-RU" sz="2000" dirty="0" smtClean="0">
                <a:ea typeface="Calibri" panose="020F0502020204030204" pitchFamily="34" charset="0"/>
              </a:rPr>
              <a:t>Федерации.</a:t>
            </a:r>
          </a:p>
          <a:p>
            <a:pPr marL="285750" lvl="0" indent="-285750" algn="just">
              <a:lnSpc>
                <a:spcPts val="2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ea typeface="Calibri" panose="020F0502020204030204" pitchFamily="34" charset="0"/>
              </a:rPr>
              <a:t>Центры ответственности </a:t>
            </a:r>
            <a:r>
              <a:rPr lang="ru-RU" sz="2000" dirty="0">
                <a:ea typeface="Calibri" panose="020F0502020204030204" pitchFamily="34" charset="0"/>
              </a:rPr>
              <a:t>формирует информацию </a:t>
            </a:r>
            <a:r>
              <a:rPr lang="ru-RU" sz="2000" b="1" dirty="0">
                <a:ea typeface="Calibri" panose="020F0502020204030204" pitchFamily="34" charset="0"/>
              </a:rPr>
              <a:t>о согласовании проекта </a:t>
            </a:r>
            <a:r>
              <a:rPr lang="ru-RU" sz="2000" b="1" dirty="0" smtClean="0">
                <a:ea typeface="Calibri" panose="020F0502020204030204" pitchFamily="34" charset="0"/>
              </a:rPr>
              <a:t>КЦП </a:t>
            </a:r>
            <a:r>
              <a:rPr lang="ru-RU" sz="2000" dirty="0" smtClean="0">
                <a:ea typeface="Calibri" panose="020F0502020204030204" pitchFamily="34" charset="0"/>
              </a:rPr>
              <a:t>или обоснованные предложения о </a:t>
            </a:r>
            <a:r>
              <a:rPr lang="ru-RU" sz="2000" dirty="0">
                <a:ea typeface="Calibri" panose="020F0502020204030204" pitchFamily="34" charset="0"/>
              </a:rPr>
              <a:t>корректировке предложений субъектов </a:t>
            </a:r>
            <a:r>
              <a:rPr lang="ru-RU" sz="2000" dirty="0" smtClean="0">
                <a:ea typeface="Calibri" panose="020F0502020204030204" pitchFamily="34" charset="0"/>
              </a:rPr>
              <a:t>РФ, </a:t>
            </a:r>
            <a:r>
              <a:rPr lang="ru-RU" sz="2000" dirty="0">
                <a:ea typeface="Calibri" panose="020F0502020204030204" pitchFamily="34" charset="0"/>
              </a:rPr>
              <a:t>согласованные с соответствующими субъектами </a:t>
            </a:r>
            <a:r>
              <a:rPr lang="ru-RU" sz="2000" dirty="0" smtClean="0">
                <a:ea typeface="Calibri" panose="020F0502020204030204" pitchFamily="34" charset="0"/>
              </a:rPr>
              <a:t>РФ</a:t>
            </a:r>
            <a:endParaRPr lang="ru-RU" sz="20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ts val="2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59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09"/>
            <a:ext cx="12192000" cy="27009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0" y="620688"/>
            <a:ext cx="1495366" cy="127604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87150" y="966323"/>
            <a:ext cx="8904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Центры ответственности:</a:t>
            </a:r>
            <a:endParaRPr lang="ru-RU" sz="36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06810" y="2132856"/>
            <a:ext cx="11265854" cy="3600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 smtClean="0">
                <a:solidFill>
                  <a:schemeClr val="tx1"/>
                </a:solidFill>
              </a:rPr>
              <a:t>федеральные органы исполнительной власти</a:t>
            </a:r>
            <a:r>
              <a:rPr lang="ru-RU" dirty="0" smtClean="0">
                <a:solidFill>
                  <a:schemeClr val="tx1"/>
                </a:solidFill>
              </a:rPr>
              <a:t>, осуществляющие функции по выработке государственной политики и нормативно-правовому регулированию в установленных сферах деятельности (за исключением Министерства культуры Российской Федерации), другие </a:t>
            </a:r>
            <a:r>
              <a:rPr lang="ru-RU" b="1" dirty="0" smtClean="0">
                <a:solidFill>
                  <a:schemeClr val="tx1"/>
                </a:solidFill>
              </a:rPr>
              <a:t>главные распорядители средств </a:t>
            </a:r>
            <a:r>
              <a:rPr lang="ru-RU" dirty="0" smtClean="0">
                <a:solidFill>
                  <a:schemeClr val="tx1"/>
                </a:solidFill>
              </a:rPr>
              <a:t>федерального бюджета, </a:t>
            </a:r>
            <a:r>
              <a:rPr lang="ru-RU" b="1" dirty="0" smtClean="0">
                <a:solidFill>
                  <a:schemeClr val="tx1"/>
                </a:solidFill>
              </a:rPr>
              <a:t>общероссийские объединения работодателей </a:t>
            </a:r>
            <a:r>
              <a:rPr lang="ru-RU" dirty="0" smtClean="0">
                <a:solidFill>
                  <a:schemeClr val="tx1"/>
                </a:solidFill>
              </a:rPr>
              <a:t>и иные организации, осуществляющие деятельность в соответствующей сфере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23792" y="5874548"/>
            <a:ext cx="823102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i="1" dirty="0" smtClean="0"/>
              <a:t>Перечень ЦО утвержден приказом </a:t>
            </a:r>
            <a:r>
              <a:rPr lang="ru-RU" i="1" dirty="0" err="1" smtClean="0"/>
              <a:t>Минобрнауки</a:t>
            </a:r>
            <a:r>
              <a:rPr lang="ru-RU" i="1" dirty="0" smtClean="0"/>
              <a:t> России от 09.11.2020 №1388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59402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0" y="620688"/>
            <a:ext cx="1495366" cy="1276046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4451556"/>
              </p:ext>
            </p:extLst>
          </p:nvPr>
        </p:nvGraphicFramePr>
        <p:xfrm>
          <a:off x="47328" y="-3"/>
          <a:ext cx="12144670" cy="6741362"/>
        </p:xfrm>
        <a:graphic>
          <a:graphicData uri="http://schemas.openxmlformats.org/drawingml/2006/table">
            <a:tbl>
              <a:tblPr firstRow="1" firstCol="1" bandRow="1"/>
              <a:tblGrid>
                <a:gridCol w="1101825"/>
                <a:gridCol w="574571"/>
                <a:gridCol w="421306"/>
                <a:gridCol w="410081"/>
                <a:gridCol w="520486"/>
                <a:gridCol w="552031"/>
                <a:gridCol w="552031"/>
                <a:gridCol w="552031"/>
                <a:gridCol w="536259"/>
                <a:gridCol w="457398"/>
                <a:gridCol w="630893"/>
                <a:gridCol w="709755"/>
                <a:gridCol w="425853"/>
                <a:gridCol w="520486"/>
                <a:gridCol w="410081"/>
                <a:gridCol w="583576"/>
                <a:gridCol w="425853"/>
                <a:gridCol w="362764"/>
                <a:gridCol w="457398"/>
                <a:gridCol w="709755"/>
                <a:gridCol w="520486"/>
                <a:gridCol w="709751"/>
              </a:tblGrid>
              <a:tr h="224534">
                <a:tc rowSpan="2">
                  <a:txBody>
                    <a:bodyPr/>
                    <a:lstStyle/>
                    <a:p>
                      <a:pPr marL="0" algn="ctr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22272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Код УГСН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22272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центров ответственности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12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71755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Минобрнауки</a:t>
                      </a: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России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Минцифры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Минприроды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Минздрав России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Минпромторг</a:t>
                      </a: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России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Минстрой России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Минкультуры России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Минтранс России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ФСТК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Минэнерго России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"Союз машиностроителей России"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ru-RU" sz="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Росатом</a:t>
                      </a: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"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Минсельхоз России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МЧС России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Минэкономразвития России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Минтруд России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Росмолодежь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Ассоциация юристов России"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"Российская ассоциация </a:t>
                      </a:r>
                      <a:r>
                        <a:rPr lang="ru-RU" sz="8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политинауки</a:t>
                      </a: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"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Минпросвещения</a:t>
                      </a: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России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Федеральное архивное агентство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6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22272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01.00.00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6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22272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02.00.00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6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22272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03.00.00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6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22272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04.00.00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6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22272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05.00.00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6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22272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06.00.00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6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22272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07.00.00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6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22272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08.00.00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6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22272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09.00.00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6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22272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10.00.00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6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22272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11.00.00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0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22272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12.00.00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6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22272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13.00.00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6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22272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15.00.00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6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22272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18.00.00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6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22272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19.00.00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6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22272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20.00.00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6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22272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21.00.00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6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22272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23.00.00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6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22272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27.00.00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90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0" y="620688"/>
            <a:ext cx="1495366" cy="1276046"/>
          </a:xfrm>
          <a:prstGeom prst="rect">
            <a:avLst/>
          </a:prstGeom>
        </p:spPr>
      </p:pic>
      <p:graphicFrame>
        <p:nvGraphicFramePr>
          <p:cNvPr id="4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4108112"/>
              </p:ext>
            </p:extLst>
          </p:nvPr>
        </p:nvGraphicFramePr>
        <p:xfrm>
          <a:off x="47329" y="1"/>
          <a:ext cx="12144668" cy="6741375"/>
        </p:xfrm>
        <a:graphic>
          <a:graphicData uri="http://schemas.openxmlformats.org/drawingml/2006/table">
            <a:tbl>
              <a:tblPr firstRow="1" firstCol="1" bandRow="1"/>
              <a:tblGrid>
                <a:gridCol w="1184869"/>
                <a:gridCol w="417865"/>
                <a:gridCol w="491249"/>
                <a:gridCol w="398310"/>
                <a:gridCol w="517803"/>
                <a:gridCol w="531080"/>
                <a:gridCol w="557634"/>
                <a:gridCol w="491249"/>
                <a:gridCol w="424864"/>
                <a:gridCol w="451418"/>
                <a:gridCol w="477972"/>
                <a:gridCol w="756789"/>
                <a:gridCol w="424864"/>
                <a:gridCol w="438141"/>
                <a:gridCol w="451418"/>
                <a:gridCol w="491249"/>
                <a:gridCol w="451418"/>
                <a:gridCol w="597465"/>
                <a:gridCol w="584188"/>
                <a:gridCol w="783343"/>
                <a:gridCol w="531080"/>
                <a:gridCol w="690400"/>
              </a:tblGrid>
              <a:tr h="1466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22272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Минобрнауки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Минцифры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Минприроды 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Минздрав 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Минпромторг 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Минстрой 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Минкультуры 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Минтранс 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ФСТК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Минэнерго 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"Союз машиностроителей России"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ru-RU" sz="1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Росатом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"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Минсельхоз 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МЧС России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Минэкономразвития 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Минтруд 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Росмолодежь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Ассоциация юристов "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"Российская ассоциация политической науки"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Минпросвещения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Федеральное архивное агентство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68" marR="1616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22272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31.00.00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22272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33.00.00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22272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35.00.00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22272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36.00.00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22272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37.00.00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22272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38.00.00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22272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39.00.00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22272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40.00.00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22272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41.00.00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22272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42.00.00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22272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43.00.00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22272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44.00.00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22272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45.00.00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22272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46.00.00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22272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48.00.00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22272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51.00.00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22272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52.00.00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22272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53.00.00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22272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54.00.00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168" marR="16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556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09"/>
            <a:ext cx="12192000" cy="27009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0" y="620688"/>
            <a:ext cx="1495366" cy="1276046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73277" y="423267"/>
            <a:ext cx="10823317" cy="1237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/>
              <a:t>Приказ Министерства труда и социальной защиты РФ </a:t>
            </a:r>
          </a:p>
          <a:p>
            <a:r>
              <a:rPr lang="ru-RU" sz="1800" b="1" dirty="0" smtClean="0"/>
              <a:t>от 31.03.2021 г. N 191н “Об утверждении методики определения потребности субъектов РФ, отраслей экономики и крупнейших работодателей в профессиональных кадрах на среднесрочную и долгосрочную перспективу”</a:t>
            </a:r>
            <a:br>
              <a:rPr lang="ru-RU" sz="1800" b="1" dirty="0" smtClean="0"/>
            </a:br>
            <a:endParaRPr lang="ru-RU" sz="1800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98782" y="2090631"/>
            <a:ext cx="11640616" cy="4549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Состав данных, используемых для </a:t>
            </a:r>
            <a:r>
              <a:rPr lang="ru-RU" sz="2000" b="1" dirty="0" smtClean="0">
                <a:solidFill>
                  <a:schemeClr val="tx1"/>
                </a:solidFill>
              </a:rPr>
              <a:t>определения потребности </a:t>
            </a:r>
            <a:r>
              <a:rPr lang="ru-RU" sz="2000" dirty="0" smtClean="0">
                <a:solidFill>
                  <a:schemeClr val="tx1"/>
                </a:solidFill>
              </a:rPr>
              <a:t>субъектов РФ отраслей экономики </a:t>
            </a:r>
            <a:r>
              <a:rPr lang="ru-RU" sz="2000" b="1" dirty="0" smtClean="0">
                <a:solidFill>
                  <a:schemeClr val="tx1"/>
                </a:solidFill>
              </a:rPr>
              <a:t>в профессиональных кадрах</a:t>
            </a:r>
            <a:r>
              <a:rPr lang="ru-RU" sz="2000" dirty="0" smtClean="0">
                <a:solidFill>
                  <a:schemeClr val="tx1"/>
                </a:solidFill>
              </a:rPr>
              <a:t>, включает: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а) статистические данные о социально-экономическом положении субъекта за ретроспективный период по следующим группам показателей: экономика; демография; рынок труда;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б) сведения федеральных статистических наблюдений о профессионально-квалификационной структуре рабочих мест в субъекте РФ по видам ЭД и профессиональным группам;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в) </a:t>
            </a:r>
            <a:r>
              <a:rPr lang="ru-RU" sz="2000" b="1" dirty="0" smtClean="0">
                <a:solidFill>
                  <a:schemeClr val="tx1"/>
                </a:solidFill>
              </a:rPr>
              <a:t>прогноз</a:t>
            </a:r>
            <a:r>
              <a:rPr lang="ru-RU" sz="2000" dirty="0" smtClean="0">
                <a:solidFill>
                  <a:schemeClr val="tx1"/>
                </a:solidFill>
              </a:rPr>
              <a:t> социально-экономического </a:t>
            </a:r>
            <a:r>
              <a:rPr lang="ru-RU" sz="2000" b="1" dirty="0" smtClean="0">
                <a:solidFill>
                  <a:schemeClr val="tx1"/>
                </a:solidFill>
              </a:rPr>
              <a:t>развития субъекта </a:t>
            </a:r>
            <a:r>
              <a:rPr lang="ru-RU" sz="2000" dirty="0" smtClean="0">
                <a:solidFill>
                  <a:schemeClr val="tx1"/>
                </a:solidFill>
              </a:rPr>
              <a:t>на среднесрочный и долгосрочный периоды;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г) </a:t>
            </a:r>
            <a:r>
              <a:rPr lang="ru-RU" sz="2000" b="1" dirty="0" smtClean="0">
                <a:solidFill>
                  <a:schemeClr val="tx1"/>
                </a:solidFill>
              </a:rPr>
              <a:t>стратегии социально-экономического развития</a:t>
            </a:r>
            <a:r>
              <a:rPr lang="ru-RU" sz="2000" dirty="0" smtClean="0">
                <a:solidFill>
                  <a:schemeClr val="tx1"/>
                </a:solidFill>
              </a:rPr>
              <a:t>, а также иные </a:t>
            </a:r>
            <a:r>
              <a:rPr lang="ru-RU" sz="2000" b="1" dirty="0" smtClean="0">
                <a:solidFill>
                  <a:schemeClr val="tx1"/>
                </a:solidFill>
              </a:rPr>
              <a:t>стратегические документы</a:t>
            </a:r>
            <a:r>
              <a:rPr lang="ru-RU" sz="2000" dirty="0" smtClean="0">
                <a:solidFill>
                  <a:schemeClr val="tx1"/>
                </a:solidFill>
              </a:rPr>
              <a:t>, определяющие приоритетные направления развития субъекта в среднесрочном и долгосрочном периодах;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д) </a:t>
            </a:r>
            <a:r>
              <a:rPr lang="ru-RU" sz="2000" b="1" dirty="0" smtClean="0">
                <a:solidFill>
                  <a:schemeClr val="tx1"/>
                </a:solidFill>
              </a:rPr>
              <a:t>государственные программы </a:t>
            </a:r>
            <a:r>
              <a:rPr lang="ru-RU" sz="2000" dirty="0" smtClean="0">
                <a:solidFill>
                  <a:schemeClr val="tx1"/>
                </a:solidFill>
              </a:rPr>
              <a:t>субъекта и государственные программы РФ;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е) сведения о реализуемых и планируемых к реализации </a:t>
            </a:r>
            <a:r>
              <a:rPr lang="ru-RU" sz="2000" b="1" dirty="0" smtClean="0">
                <a:solidFill>
                  <a:schemeClr val="tx1"/>
                </a:solidFill>
              </a:rPr>
              <a:t>инвестиционных проектах</a:t>
            </a:r>
            <a:r>
              <a:rPr lang="ru-RU" sz="2000" dirty="0" smtClean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ж) </a:t>
            </a:r>
            <a:r>
              <a:rPr lang="ru-RU" sz="2000" b="1" dirty="0" smtClean="0">
                <a:solidFill>
                  <a:schemeClr val="tx1"/>
                </a:solidFill>
              </a:rPr>
              <a:t>демографический прогноз</a:t>
            </a:r>
            <a:r>
              <a:rPr lang="ru-RU" sz="2000" dirty="0" smtClean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з) сведения о потребности в кадрах, полученные от </a:t>
            </a:r>
            <a:r>
              <a:rPr lang="ru-RU" sz="2000" b="1" dirty="0" smtClean="0">
                <a:solidFill>
                  <a:schemeClr val="tx1"/>
                </a:solidFill>
              </a:rPr>
              <a:t>работодателей</a:t>
            </a:r>
            <a:r>
              <a:rPr lang="ru-RU" sz="2000" dirty="0" smtClean="0">
                <a:solidFill>
                  <a:schemeClr val="tx1"/>
                </a:solidFill>
              </a:rPr>
              <a:t>;</a:t>
            </a: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15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09"/>
            <a:ext cx="12192000" cy="27009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0" y="620688"/>
            <a:ext cx="1495366" cy="127604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0" y="1700808"/>
            <a:ext cx="48421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815" y="1700808"/>
            <a:ext cx="5305425" cy="513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00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09"/>
            <a:ext cx="12192000" cy="27009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0" y="620688"/>
            <a:ext cx="1495366" cy="127604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1" b="20781"/>
          <a:stretch/>
        </p:blipFill>
        <p:spPr bwMode="auto">
          <a:xfrm>
            <a:off x="121259" y="1700791"/>
            <a:ext cx="594590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/>
          <a:srcRect l="29693" t="27951" r="35666" b="15350"/>
          <a:stretch/>
        </p:blipFill>
        <p:spPr>
          <a:xfrm>
            <a:off x="6951939" y="1700791"/>
            <a:ext cx="5278901" cy="509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algn="ctr">
          <a:defRPr sz="2400" b="1" dirty="0" smtClean="0">
            <a:solidFill>
              <a:schemeClr val="bg1"/>
            </a:solidFill>
            <a:latin typeface="Corbel" pitchFamily="34" charset="0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8595</TotalTime>
  <Words>1123</Words>
  <Application>Microsoft Office PowerPoint</Application>
  <PresentationFormat>Широкоэкранный</PresentationFormat>
  <Paragraphs>1088</Paragraphs>
  <Slides>16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Gotham Pro Black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Показатели деятельности</vt:lpstr>
      <vt:lpstr>Презентация PowerPoint</vt:lpstr>
      <vt:lpstr>Презентация PowerPoint</vt:lpstr>
      <vt:lpstr>Расчет показателей  по УГСН(бакалавриат, специалитет)</vt:lpstr>
      <vt:lpstr>Расчет показателей  по УГСН (магистратура)</vt:lpstr>
      <vt:lpstr>Общие показатели для БС и М (по вузу)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User</cp:lastModifiedBy>
  <cp:revision>109</cp:revision>
  <cp:lastPrinted>2023-05-18T12:03:52Z</cp:lastPrinted>
  <dcterms:created xsi:type="dcterms:W3CDTF">2022-09-20T21:08:20Z</dcterms:created>
  <dcterms:modified xsi:type="dcterms:W3CDTF">2023-05-18T12:06:03Z</dcterms:modified>
  <cp:contentStatus/>
</cp:coreProperties>
</file>