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>
        <p:scale>
          <a:sx n="66" d="100"/>
          <a:sy n="66" d="100"/>
        </p:scale>
        <p:origin x="-1330" y="-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924E54C-E453-4DB1-A04C-0DF6A70F7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9732433" cy="164630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Перечень рецензируемых  изданий для опубликования научных результатов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E532415-6F3D-4EE8-A46B-00957151F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751" y="5117633"/>
            <a:ext cx="10915650" cy="109689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 Корнеева О.С.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83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B27FFF56-0629-406B-A7FF-6CFADD13E3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8054243"/>
              </p:ext>
            </p:extLst>
          </p:nvPr>
        </p:nvGraphicFramePr>
        <p:xfrm>
          <a:off x="468312" y="293688"/>
          <a:ext cx="10904535" cy="6455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238">
                  <a:extLst>
                    <a:ext uri="{9D8B030D-6E8A-4147-A177-3AD203B41FA5}">
                      <a16:colId xmlns:a16="http://schemas.microsoft.com/office/drawing/2014/main" xmlns="" val="2211212694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xmlns="" val="3886713298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xmlns="" val="2322150467"/>
                    </a:ext>
                  </a:extLst>
                </a:gridCol>
                <a:gridCol w="4162740">
                  <a:extLst>
                    <a:ext uri="{9D8B030D-6E8A-4147-A177-3AD203B41FA5}">
                      <a16:colId xmlns:a16="http://schemas.microsoft.com/office/drawing/2014/main" xmlns="" val="3758364164"/>
                    </a:ext>
                  </a:extLst>
                </a:gridCol>
                <a:gridCol w="2180907">
                  <a:extLst>
                    <a:ext uri="{9D8B030D-6E8A-4147-A177-3AD203B41FA5}">
                      <a16:colId xmlns:a16="http://schemas.microsoft.com/office/drawing/2014/main" xmlns="" val="3362117435"/>
                    </a:ext>
                  </a:extLst>
                </a:gridCol>
              </a:tblGrid>
              <a:tr h="825723">
                <a:tc>
                  <a:txBody>
                    <a:bodyPr/>
                    <a:lstStyle/>
                    <a:p>
                      <a:pPr marL="69215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12192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ISSN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78105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специальности и соответствующие им отрасли науки, по которым присуждаются ученые степени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7462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r>
                        <a:rPr lang="ru-RU" sz="1600" spc="-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издания</a:t>
                      </a:r>
                      <a:r>
                        <a:rPr lang="ru-RU" sz="1600" spc="-15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11112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10952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Turczaninowia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Турчаниновия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1560-7259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94335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252.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Бактериология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2500-1027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8590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11.04.2023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50316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277.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894080"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Биомедицинская радиоэлектроника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1560-4136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38430" algn="just">
                        <a:lnSpc>
                          <a:spcPts val="127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73940805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93345"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БИОпрепараты. Профилактика, диагностика, лечение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2221-996X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37401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(медицинские науки)</a:t>
                      </a:r>
                    </a:p>
                    <a:p>
                      <a:pPr marL="69215" marR="41973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науки),</a:t>
                      </a:r>
                    </a:p>
                    <a:p>
                      <a:pPr marL="69215" marR="45466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(химические науки),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 marR="109855" algn="just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11.04.2023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75710361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Бутлеровские сообщения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2074-0212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41973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науки),</a:t>
                      </a:r>
                    </a:p>
                    <a:p>
                      <a:pPr marL="69215" marR="41973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(химические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algn="just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34869273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00660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биотехнологии и физико-химической биологии имени Ю.А. Овчинникова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1996-4741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7432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  <a:p>
                      <a:pPr marL="67945" marR="62992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(сельскохозяйственные науки),</a:t>
                      </a:r>
                    </a:p>
                    <a:p>
                      <a:pPr marL="67945" marR="454025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(химические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 marR="126365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68518853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00660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биотехнологии и физико-химической биологии имени Ю.А. Овчинникова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1996-4741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74320" algn="just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  <a:p>
                      <a:pPr marL="67945" marR="629920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(сельскохозяйственные науки),</a:t>
                      </a:r>
                    </a:p>
                    <a:p>
                      <a:pPr marL="67945" marR="454025"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(химические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7160" marR="126365" algn="just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75996777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554.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НГАУ (Новосибирский государственный аграрный университет)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2072-6724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90805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20.03.2023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3749560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757.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Томского государственного университета. Биология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1998-8591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  <a:p>
                      <a:pPr marL="69215" marR="45466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 marR="10985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24006175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834.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Ветеринарный врач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1998-698X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(ветеринарные науки),</a:t>
                      </a:r>
                    </a:p>
                    <a:p>
                      <a:pPr marL="69215">
                        <a:lnSpc>
                          <a:spcPts val="111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8745" marR="109855" algn="ctr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340284065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866.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биологической, медицинской и фармацевтической химии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1560-9596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  <a:p>
                      <a:pPr marL="69215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0560854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1161.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Известия вузов. Прикладная химия и биотехнология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2227-2925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41973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науки),</a:t>
                      </a:r>
                    </a:p>
                    <a:p>
                      <a:pPr marL="69215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88668697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1260.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Известия Уфимского научного центра Российской академии наук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2222-8349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04815334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1637.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Молекулярная генетика, микробиология и вирусология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0208-0613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0" marR="464185" lvl="2" indent="-228600"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6"/>
                        <a:tabLst>
                          <a:tab pos="420370" algn="l"/>
                        </a:tabLs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Биотехнология (химические науки),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15.02.2023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331452040"/>
                  </a:ext>
                </a:extLst>
              </a:tr>
              <a:tr h="365320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1796.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журнал НИУ ИТМО. Серия Процессы и аппараты пищевых производств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2310-1164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419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науки),</a:t>
                      </a:r>
                    </a:p>
                    <a:p>
                      <a:pPr marL="69215" marR="685800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66844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447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xmlns="" id="{25F0E531-6324-4432-9E40-394C179FAE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13721623"/>
              </p:ext>
            </p:extLst>
          </p:nvPr>
        </p:nvGraphicFramePr>
        <p:xfrm>
          <a:off x="643732" y="160339"/>
          <a:ext cx="10904535" cy="662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238">
                  <a:extLst>
                    <a:ext uri="{9D8B030D-6E8A-4147-A177-3AD203B41FA5}">
                      <a16:colId xmlns:a16="http://schemas.microsoft.com/office/drawing/2014/main" xmlns="" val="2211212694"/>
                    </a:ext>
                  </a:extLst>
                </a:gridCol>
                <a:gridCol w="2853530">
                  <a:extLst>
                    <a:ext uri="{9D8B030D-6E8A-4147-A177-3AD203B41FA5}">
                      <a16:colId xmlns:a16="http://schemas.microsoft.com/office/drawing/2014/main" xmlns="" val="3886713298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xmlns="" val="2322150467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xmlns="" val="3758364164"/>
                    </a:ext>
                  </a:extLst>
                </a:gridCol>
                <a:gridCol w="1585117">
                  <a:extLst>
                    <a:ext uri="{9D8B030D-6E8A-4147-A177-3AD203B41FA5}">
                      <a16:colId xmlns:a16="http://schemas.microsoft.com/office/drawing/2014/main" xmlns="" val="3362117435"/>
                    </a:ext>
                  </a:extLst>
                </a:gridCol>
              </a:tblGrid>
              <a:tr h="791639">
                <a:tc>
                  <a:txBody>
                    <a:bodyPr/>
                    <a:lstStyle/>
                    <a:p>
                      <a:pPr marL="69215" algn="ct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12192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ISSN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78105" algn="ctr">
                        <a:spcBef>
                          <a:spcPts val="605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специальности и соответствующие им отрасли науки, по которым присуждаются ученые степени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17462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  <a:r>
                        <a:rPr lang="ru-RU" sz="16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включения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издания</a:t>
                      </a:r>
                      <a:r>
                        <a:rPr lang="ru-RU" sz="16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</a:p>
                    <a:p>
                      <a:pPr marL="69215" marR="11112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10952723"/>
                  </a:ext>
                </a:extLst>
              </a:tr>
              <a:tr h="297076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1637.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Молекулярная генетика, микробиология и вирусология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0208-0613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2749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43000" marR="464185" lvl="2" indent="-228600">
                        <a:spcAft>
                          <a:spcPts val="0"/>
                        </a:spcAft>
                        <a:buSzPts val="1100"/>
                        <a:buFont typeface="Times New Roman" panose="02020603050405020304" pitchFamily="18" charset="0"/>
                        <a:buAutoNum type="arabicPeriod" startAt="6"/>
                        <a:tabLst>
                          <a:tab pos="420370" algn="l"/>
                        </a:tabLs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Биотехнология (химические науки),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15.02.2023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94335900"/>
                  </a:ext>
                </a:extLst>
              </a:tr>
              <a:tr h="445613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1796.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журнал НИУ ИТМО. Серия Процессы и аппараты пищевых производств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2310-1164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419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науки),</a:t>
                      </a:r>
                    </a:p>
                    <a:p>
                      <a:pPr marL="69215" marR="68580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50316601"/>
                  </a:ext>
                </a:extLst>
              </a:tr>
              <a:tr h="297076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биологии продуктивных животных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1996-6733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419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73940805"/>
                  </a:ext>
                </a:extLst>
              </a:tr>
              <a:tr h="297076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2381.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Сорбционные и хроматографические процессы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1680-0613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274320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науки),</a:t>
                      </a:r>
                    </a:p>
                    <a:p>
                      <a:pPr marL="69215" marR="41973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(химические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75710361"/>
                  </a:ext>
                </a:extLst>
              </a:tr>
              <a:tr h="445613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2494.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и технология пищевых производств (Food Processing: Techniques and Technology)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2074-9414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marR="784225">
                        <a:spcAft>
                          <a:spcPts val="0"/>
                        </a:spcAft>
                        <a:tabLst>
                          <a:tab pos="41846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науки),</a:t>
                      </a:r>
                    </a:p>
                    <a:p>
                      <a:pPr marL="63500" marR="784225">
                        <a:spcAft>
                          <a:spcPts val="0"/>
                        </a:spcAft>
                        <a:tabLst>
                          <a:tab pos="41846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(биологические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34869273"/>
                  </a:ext>
                </a:extLst>
              </a:tr>
              <a:tr h="135034">
                <a:tc rowSpan="2"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живых систем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2070-0997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9215" marR="45466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Биотехнология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химические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3500" marR="784225">
                        <a:spcAft>
                          <a:spcPts val="0"/>
                        </a:spcAft>
                        <a:tabLst>
                          <a:tab pos="418465" algn="l"/>
                        </a:tabLs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1.5.6. Биотехнология (технические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01.02.2022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68518853"/>
                  </a:ext>
                </a:extLst>
              </a:tr>
              <a:tr h="162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20.03.2023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75996777"/>
                  </a:ext>
                </a:extLst>
              </a:tr>
              <a:tr h="297076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830.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 и кормление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1814-9588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2.7.1.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пищевых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продуктов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лекарственных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биологически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активных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сельскохозяйственные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22.11.2022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3749560"/>
                  </a:ext>
                </a:extLst>
              </a:tr>
              <a:tr h="648165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839.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Виноделие и виноградарство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2073-3631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2.7.1.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Биотехнологии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пищевых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продуктов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лекарственных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биологически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активных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518160">
                        <a:spcAft>
                          <a:spcPts val="0"/>
                        </a:spcAft>
                        <a:tabLst>
                          <a:tab pos="420370" algn="l"/>
                        </a:tabLst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Селекция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семеноводство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биотехнология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растений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сельскохозяйственные</a:t>
                      </a:r>
                      <a:r>
                        <a:rPr lang="en-US" sz="8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295275">
                        <a:spcAft>
                          <a:spcPts val="0"/>
                        </a:spcAft>
                        <a:tabLst>
                          <a:tab pos="420370" algn="l"/>
                        </a:tabLst>
                      </a:pP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Агрохимия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8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агропочвоведение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карантин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растений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сельскохозяйственные</a:t>
                      </a:r>
                      <a:r>
                        <a:rPr lang="en-US" sz="8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63055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Садоводство, овощеводство, виноградарство и лекарственные культуры (сельскохозяйственные</a:t>
                      </a:r>
                      <a:r>
                        <a:rPr lang="ru-RU" sz="80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20.03.2023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24006175"/>
                  </a:ext>
                </a:extLst>
              </a:tr>
              <a:tr h="445613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1416.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Комбикорма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2413-287Х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2.7.1.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пищевых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продуктов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лекарственных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биологически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активных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технические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86360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биологические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22.11.2022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340284065"/>
                  </a:ext>
                </a:extLst>
              </a:tr>
              <a:tr h="445613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1796.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журнал НИУ ИТМО. Серия Процессы и аппараты пищевых производств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2310-1164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2.7.1. Биотехнологии пищевых продуктов, лекарственных и биологически активных веществ (технические науки),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5524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4.3.3. Пищевые системы (технические науки)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15.02.2023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0560854"/>
                  </a:ext>
                </a:extLst>
              </a:tr>
              <a:tr h="742689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Пищевые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Food systems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2618-9771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2.7.1. Биотехнологии пищевых продуктов, лекарственных и биологически активных веществ (технические науки),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2120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4.3.3. Пищевые системы (технические науки),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4.3.5. Биотехнология продуктов питания и биологически активных веществ (технические науки)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17.06.2022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88668697"/>
                  </a:ext>
                </a:extLst>
              </a:tr>
              <a:tr h="297076">
                <a:tc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2550.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Труды ВНИРО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2307-3497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215" marR="539115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2.7.1. Биотехнология пищевых продуктов, лекарственных и биологически активных веществ (технические науки)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25.01.2022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404815334"/>
                  </a:ext>
                </a:extLst>
              </a:tr>
              <a:tr h="96836">
                <a:tc gridSpan="5">
                  <a:txBody>
                    <a:bodyPr/>
                    <a:lstStyle/>
                    <a:p>
                      <a:pPr marL="67945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68580" marR="351155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67310">
                        <a:lnSpc>
                          <a:spcPts val="124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69215" marR="274955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147320">
                        <a:lnSpc>
                          <a:spcPts val="123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331452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634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9D613D-F432-4AB0-B143-0F474FF6C48A}"/>
              </a:ext>
            </a:extLst>
          </p:cNvPr>
          <p:cNvSpPr txBox="1"/>
          <p:nvPr/>
        </p:nvSpPr>
        <p:spPr>
          <a:xfrm>
            <a:off x="1103861" y="1996179"/>
            <a:ext cx="701748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484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ВАК разделили на квартили (к1, к2, к3)</a:t>
            </a:r>
          </a:p>
          <a:p>
            <a:endParaRPr lang="ru-RU" b="0" i="0" dirty="0">
              <a:solidFill>
                <a:srgbClr val="48484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>
                <a:solidFill>
                  <a:srgbClr val="48484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декабре 2022 года в сфере отечественной науки произошли значительные изменения. Теперь все научные журналы ВАК будут поделены на 3 большие группы – квартили К1, К2 и К3. Самым объемным по наполнению стал квартиль К2: сюда вошли 50% журналов. На квартили К1 и К3 приходится по 25% журналов. Основанием для этих изменений послужило информационное письмо, опубликованное на сайте ВАК. Члены комиссии, работавшей над данным проектом, учли все геополитические изменения и создали возможность российским ученым продолжать свою деятельность и повышать свой статус в науке.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7EDDF49-A54E-46EA-B1FA-1918AB242A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064" t="46046" r="4069" b="35349"/>
          <a:stretch/>
        </p:blipFill>
        <p:spPr>
          <a:xfrm>
            <a:off x="1180213" y="170121"/>
            <a:ext cx="6941137" cy="165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633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4C7C9763-D02F-48FE-B5F6-5F1262B738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5367245"/>
              </p:ext>
            </p:extLst>
          </p:nvPr>
        </p:nvGraphicFramePr>
        <p:xfrm>
          <a:off x="1005838" y="259307"/>
          <a:ext cx="9972364" cy="5334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7302">
                  <a:extLst>
                    <a:ext uri="{9D8B030D-6E8A-4147-A177-3AD203B41FA5}">
                      <a16:colId xmlns:a16="http://schemas.microsoft.com/office/drawing/2014/main" xmlns="" val="1971151522"/>
                    </a:ext>
                  </a:extLst>
                </a:gridCol>
                <a:gridCol w="6632812">
                  <a:extLst>
                    <a:ext uri="{9D8B030D-6E8A-4147-A177-3AD203B41FA5}">
                      <a16:colId xmlns:a16="http://schemas.microsoft.com/office/drawing/2014/main" xmlns="" val="700219870"/>
                    </a:ext>
                  </a:extLst>
                </a:gridCol>
                <a:gridCol w="2762250">
                  <a:extLst>
                    <a:ext uri="{9D8B030D-6E8A-4147-A177-3AD203B41FA5}">
                      <a16:colId xmlns:a16="http://schemas.microsoft.com/office/drawing/2014/main" xmlns="" val="1292360784"/>
                    </a:ext>
                  </a:extLst>
                </a:gridCol>
              </a:tblGrid>
              <a:tr h="94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журнала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категория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639950116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Turczaninowia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Турчаниновия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405658173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Бактериология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483984270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Биомедицинская радиоэлектроника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8452895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БИОпрепараты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Профилактика, диагностика, лечение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945329912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Бутлеровские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сообщения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3674140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биотехнологии и физико-химической биологии имени Ю.А. Овчинникова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297640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НГАУ (Новосибирский государственный аграрный университет)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3647918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Вестник Томского государственного университета. Биология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2023632972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Ветеринарный врачК2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2489791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биологической, медицинской и фармацевтической химии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2979960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Известия вузов. Прикладная химия и биотехнология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332408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Известия Уфимского научного центра Российской академии наук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3820672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Молекулярная генетика, микробиология и вирусология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4002560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Научный журнал НИУ ИТМО. Серия Процессы и аппараты пищевых производств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952716049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Проблемы биологии продуктивных животных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3713434086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Сорбционные и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хроматографические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процессы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668177211"/>
                  </a:ext>
                </a:extLst>
              </a:tr>
              <a:tr h="3631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и технология пищевых производств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(Food Processing: Techniques and Technology)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665939808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живых систем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980844071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Ветеринария и кормление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3192485980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Виноделие и виноградарство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2577984980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Комбикорма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260477931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Пищевые системы –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systems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549801146"/>
                  </a:ext>
                </a:extLst>
              </a:tr>
              <a:tr h="181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Труды ВНИРО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21" marR="49621" marT="0" marB="0"/>
                </a:tc>
                <a:extLst>
                  <a:ext uri="{0D108BD9-81ED-4DB2-BD59-A6C34878D82A}">
                    <a16:rowId xmlns:a16="http://schemas.microsoft.com/office/drawing/2014/main" xmlns="" val="1413672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66150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922</Words>
  <Application>Microsoft Office PowerPoint</Application>
  <PresentationFormat>Произвольный</PresentationFormat>
  <Paragraphs>256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Перечень рецензируемых  изданий для опубликования научных результатов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79204</dc:creator>
  <cp:lastModifiedBy>ОЛЬГА СЕРГЕЕВНА</cp:lastModifiedBy>
  <cp:revision>3</cp:revision>
  <dcterms:created xsi:type="dcterms:W3CDTF">2023-05-17T18:16:55Z</dcterms:created>
  <dcterms:modified xsi:type="dcterms:W3CDTF">2023-05-18T22:06:10Z</dcterms:modified>
</cp:coreProperties>
</file>