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6529" r:id="rId3"/>
  </p:sldMasterIdLst>
  <p:notesMasterIdLst>
    <p:notesMasterId r:id="rId30"/>
  </p:notesMasterIdLst>
  <p:sldIdLst>
    <p:sldId id="1098" r:id="rId4"/>
    <p:sldId id="1147" r:id="rId5"/>
    <p:sldId id="1150" r:id="rId6"/>
    <p:sldId id="1148" r:id="rId7"/>
    <p:sldId id="1151" r:id="rId8"/>
    <p:sldId id="1152" r:id="rId9"/>
    <p:sldId id="1166" r:id="rId10"/>
    <p:sldId id="1153" r:id="rId11"/>
    <p:sldId id="1149" r:id="rId12"/>
    <p:sldId id="1155" r:id="rId13"/>
    <p:sldId id="1167" r:id="rId14"/>
    <p:sldId id="1170" r:id="rId15"/>
    <p:sldId id="1168" r:id="rId16"/>
    <p:sldId id="1086" r:id="rId17"/>
    <p:sldId id="1120" r:id="rId18"/>
    <p:sldId id="1171" r:id="rId19"/>
    <p:sldId id="1104" r:id="rId20"/>
    <p:sldId id="1159" r:id="rId21"/>
    <p:sldId id="1110" r:id="rId22"/>
    <p:sldId id="1119" r:id="rId23"/>
    <p:sldId id="1079" r:id="rId24"/>
    <p:sldId id="1157" r:id="rId25"/>
    <p:sldId id="1116" r:id="rId26"/>
    <p:sldId id="1118" r:id="rId27"/>
    <p:sldId id="1174" r:id="rId28"/>
    <p:sldId id="1034" r:id="rId29"/>
  </p:sldIdLst>
  <p:sldSz cx="9144000" cy="6858000" type="screen4x3"/>
  <p:notesSz cx="6669088" cy="9753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0066FF"/>
    <a:srgbClr val="990000"/>
    <a:srgbClr val="800000"/>
    <a:srgbClr val="006600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60"/>
  </p:normalViewPr>
  <p:slideViewPr>
    <p:cSldViewPr>
      <p:cViewPr varScale="1">
        <p:scale>
          <a:sx n="101" d="100"/>
          <a:sy n="101" d="100"/>
        </p:scale>
        <p:origin x="1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6E6C66A-B108-498C-9339-4FB307E233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B3F6BB-F2FD-4841-87F4-997A1E4981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C6277-CD21-4B56-A12C-C8756EB43E1D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6CBFE68-C6CC-462F-96EB-39F06EDCC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40D9FFD-D245-4B69-B5CD-C7EE1CA53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00E1E7-C6CF-4C47-BD79-3855037F7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BFF30-D8E9-40CB-B554-B3432CAE2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FDAB80-E0B4-44B1-9752-5F0FD58E1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710DBA9E-2552-46CC-A722-707B6D4BF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6EFCCBEC-5811-4EA4-B85F-35A1926143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BD1E1FB1-BAF3-4931-B197-7B4D9809F01B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57589E-D318-4DE1-A8B4-2283DECE0B30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1B9AB948-4F2C-4EF9-BB69-B829D9005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62321203-6036-4BA3-9DC9-A445B77947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79DF5595-3713-4321-9C4E-349419AD6AE6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8E1E03-3E83-44C0-AD8B-68F2D8112E9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15A0F39B-D3A8-48C1-B7A1-E68B60B4AD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EDA37C44-BEFF-4192-80E3-B10B70EB4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52CCC428-2FA8-49B2-A174-FBDCDC862194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732411-4BA7-4F07-BD8D-A47571F23464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B2C91B91-5927-4754-8E41-33D77F800D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3A94E1AC-5B5B-4B2E-BE63-571C18FDB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AFA61D59-21C6-453E-86F2-77A35FE52C46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A1C9DA-82D2-46B9-9C06-DC1CE8D2BD86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50ACCD97-12A7-4CA8-84F4-9AABFA0157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63272D2A-EBD6-4B39-AF12-478A13BB31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73ECBC5B-94EC-4950-8F0D-FA9B7A3C1D48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3A7800-4212-4D80-936B-3BC6AEE92B95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EDF99A7A-3095-43B2-AADC-520519F275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CBA9726B-6D3E-4F6D-9484-8B4E27AD6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4E1C38AB-4F0C-4E5D-ADF9-12D8B73042C3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97AD3E-0617-45AA-8BF5-1EF5EBEEF98E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C87624D1-7548-4DD9-8B0E-118372BEE7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D9EC3D3-D878-49C4-9F52-13DBFB421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74849216-72A7-4D8E-A68B-0BFF614021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B8DE714-55E6-4059-A1EB-7C1FC515DE67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B840CD4A-A90C-42DB-92C1-B6E3E223E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146D64A6-22A0-4ABA-8972-BDD5C71BD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9B88DAB2-652D-4EC5-85D6-A6A3C94B21A6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4568CE-4945-4C4A-A6C4-70E957AB35B6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20701023-A5E6-4C0D-915E-EB021449B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A54CE415-BF72-4901-B6BE-10C5BF8DF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325F66C2-9587-404B-AC8D-C3527B8C62C4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0B03A2-4596-475D-AE16-5F452B3CDE4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55110DA4-AAF1-48FC-A88B-648668BD1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4039AEB7-4F5E-4616-AEBB-744B33C2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ACA7716A-DB93-41FA-ADB5-191775D00041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ACDC4B-2F72-4C0F-BD05-5223093EDBA2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0CDBFA2B-1062-4BC4-A17E-1278180CDA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046316D8-FC32-4DAB-8F8E-105DAF286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093DE1C1-00CF-4C54-8777-038C33FA385F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2EA106-1E3A-45CB-872A-739B1C2D3D8F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0FE13E48-544D-4833-96E9-9995E099B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33FD9465-EE93-44BF-8578-28D7564151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025292EB-9BD7-4E1D-84E7-EF9A1675EDAF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5190E3-886C-4005-951B-35EBC58AC1E5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94DFADD-FB05-4FEC-AA2A-B744B43F5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94413-E131-49D8-9ACE-C8059FA643C0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059" name="Образ слайда 1">
            <a:extLst>
              <a:ext uri="{FF2B5EF4-FFF2-40B4-BE49-F238E27FC236}">
                <a16:creationId xmlns:a16="http://schemas.microsoft.com/office/drawing/2014/main" id="{D908A3A5-8270-4B2E-B36B-9988F8B810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Заметки 2">
            <a:extLst>
              <a:ext uri="{FF2B5EF4-FFF2-40B4-BE49-F238E27FC236}">
                <a16:creationId xmlns:a16="http://schemas.microsoft.com/office/drawing/2014/main" id="{1D334B77-D99A-4050-9394-CBC0A6613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5061" name="Номер слайда 3">
            <a:extLst>
              <a:ext uri="{FF2B5EF4-FFF2-40B4-BE49-F238E27FC236}">
                <a16:creationId xmlns:a16="http://schemas.microsoft.com/office/drawing/2014/main" id="{335A29F9-4610-4F8E-BA4F-F0992516A7A6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1BF1B3-0430-40CD-A662-E6E06F38645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45AEB25-48E4-4E1C-8FE7-A7D1C1CB0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7FB877-076A-4A50-B6B1-14E3EF556BA0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7107" name="Образ слайда 1">
            <a:extLst>
              <a:ext uri="{FF2B5EF4-FFF2-40B4-BE49-F238E27FC236}">
                <a16:creationId xmlns:a16="http://schemas.microsoft.com/office/drawing/2014/main" id="{26EB87F3-BB96-42D5-AC4D-3679E8B37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Заметки 2">
            <a:extLst>
              <a:ext uri="{FF2B5EF4-FFF2-40B4-BE49-F238E27FC236}">
                <a16:creationId xmlns:a16="http://schemas.microsoft.com/office/drawing/2014/main" id="{2C1B2740-D77D-4F7E-9AF1-85948E082E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7109" name="Номер слайда 3">
            <a:extLst>
              <a:ext uri="{FF2B5EF4-FFF2-40B4-BE49-F238E27FC236}">
                <a16:creationId xmlns:a16="http://schemas.microsoft.com/office/drawing/2014/main" id="{EB53AC09-8B93-4EC4-94EC-7BF2B0933138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2244DB-1609-472E-8F0E-54189BE299B1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8E9520B3-DF2C-4008-969E-4DB0210A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EF99283D-A348-418A-8F66-7924ED487F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F64BEC15-7572-4E1D-8CCB-FC1A93BCD722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7701FC-D68D-4FF9-BC23-E5B315230CE0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45D7E4C0-6BE5-4EDC-B58C-4602FF2671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4AF8C747-BB52-457D-9853-D6C671470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0A2BC33F-B177-4D35-8EAC-CBA7BE336D35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F8D90F-73FB-441E-B5F5-E8483E870D6B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B96859DB-F540-40EF-B9EB-C56AABE99A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CA22CB53-35A9-468E-8FB7-93F1C07BD9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8957035B-6277-4357-97A0-39EFAE76D049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5E10FE-C5A7-4BBB-80B1-D049D812894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9351CDED-E774-4743-95CB-C03165C24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F1FCB284-B6FE-4DB3-81AF-41AF048E7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2D994C9D-6EF3-46B0-96D3-762D41BA5C40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03369-DD98-4CBD-A095-57D9EBC8F2CB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A6422BF8-14D8-4036-ABD4-0587C3B31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55FCE526-4134-4A52-8963-8DFB553CB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417B6F6B-4129-42E1-89A9-EB5E0EE6C695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FC88CC-D2D2-40ED-95AB-D4AE47FCDE83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82B451CC-738D-48FA-853B-A0AB1C32FD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D930EA16-93F1-4A29-B466-774CF48371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1F759C88-5AA8-4300-8E11-631CD08A1D59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F3DBF6-D5F4-4913-90E7-57659784BBCD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FE851941-B18A-4791-AF63-4389020617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92EC5FA2-2546-4845-8684-936D09CE42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C7AC8CAA-4638-47AE-BFD9-59AB8EF80E80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64F708-DAC9-4E4D-A341-0AE25DF70DA9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D87B4EB2-EF51-454A-A99E-7C6DEE92E9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E892D106-FC18-4E43-B785-00E8883ED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7D966092-B155-48D4-92E7-6B436FED74A5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9548BD-6007-4E9C-86C1-C43C5F8E46EB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C72E056C-5C4F-4B22-A399-3908544F4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DCBFE30C-0222-4B94-9BF5-42677E2558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84DAD881-92FC-4B61-B5DF-2ECEF8753B12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D52AC-8E93-462B-AB0E-F9A511B6E1D9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242D9AAE-A1EA-4954-8FDC-DE45CDEC7D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233BBEB7-A930-4D63-817B-0FFF035F11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5BA1B615-036E-44F4-9B8B-63FBF8CE93C4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F80DCE-81BB-4537-9926-115862DF8BCA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B80717DC-EE13-4A51-869B-8709C5EEB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EF518544-A247-4DB1-B916-DC8A442919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6EFB1BC0-8596-4528-9DC1-3DEC12099563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6AF351-2FAB-4658-9509-A40A23090881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3ECF8B18-7A90-41B6-B14F-E9D493ECEA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6800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7AA99AE7-64F8-413C-9887-2CF196EBD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67F848C7-C61A-4B80-80A2-35935AB0B0BD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9D9321-7D97-491E-9254-438254010B95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034E37BC-47E6-4156-90ED-6EC03B02A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F660ADDC-EBBC-4763-BBA7-49B398B1A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8908FAC6-25B6-400E-AF69-27131E972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AD90-E68E-4FED-ABC8-181568AB2065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2639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5B404131-4972-40EF-B39C-8FEF35CCD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9813BAA6-3548-43C1-9E24-86264056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533A87A4-6D86-404D-B13F-FD01AF1FE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3C07-71E5-42B9-8494-F72BBD869DC5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094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62D2D844-B0C3-4AF8-9921-9878A4908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558BECBB-F41E-40CD-AD5E-4E0B7D0AF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2A9EA5D1-5198-4756-861F-2FD396D66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2287-E0BB-43BB-89EA-921874465424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50997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F5A25E92-797E-4A84-85D2-21458E318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D572060D-48CD-4D9E-A745-8BAB2F7D9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1B593C3A-61D3-43AE-9C60-41CC0780F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F2634-ED8F-4557-ADCC-7C5039B380B7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14263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9B30B385-7854-4053-BC82-6A25B538D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1C9E7C5E-6E20-442E-9C69-1B6FBB17C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9DCA3973-622A-42CB-B3C3-4A35C5B15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5A1C-771C-4D79-8085-0585CEEBB677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50408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63848B04-79BA-4363-90DA-D7256592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11A8A2BE-6B74-41CE-8F81-0D2158EC2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01AFE1CB-C795-4CFB-8F04-673FA1A5B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0756-1AF3-49AB-8E34-5DFFDF73ADE6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41963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B1368686-F4D7-49B6-8330-242B9EE47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E90D73F8-9EE3-4CD7-A935-4BE445154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5403D059-CF04-4FB1-9374-C1B555AD5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E9BE-5DC8-4271-BE57-195D2084361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560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. 4">
            <a:extLst>
              <a:ext uri="{FF2B5EF4-FFF2-40B4-BE49-F238E27FC236}">
                <a16:creationId xmlns:a16="http://schemas.microsoft.com/office/drawing/2014/main" id="{E79A3C57-5AC2-4112-8BCE-1F42AF9F0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Прямоуг. 5">
            <a:extLst>
              <a:ext uri="{FF2B5EF4-FFF2-40B4-BE49-F238E27FC236}">
                <a16:creationId xmlns:a16="http://schemas.microsoft.com/office/drawing/2014/main" id="{D547239A-BA13-4618-A5CC-1BD6C44A5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Прямоуг. 6">
            <a:extLst>
              <a:ext uri="{FF2B5EF4-FFF2-40B4-BE49-F238E27FC236}">
                <a16:creationId xmlns:a16="http://schemas.microsoft.com/office/drawing/2014/main" id="{3BEADDA0-EA53-4E59-8491-868BFE765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9596-7E3F-4204-8270-5464FC161ECB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78899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. 4">
            <a:extLst>
              <a:ext uri="{FF2B5EF4-FFF2-40B4-BE49-F238E27FC236}">
                <a16:creationId xmlns:a16="http://schemas.microsoft.com/office/drawing/2014/main" id="{0A021822-9A61-468C-B227-0A5E33598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Прямоуг. 5">
            <a:extLst>
              <a:ext uri="{FF2B5EF4-FFF2-40B4-BE49-F238E27FC236}">
                <a16:creationId xmlns:a16="http://schemas.microsoft.com/office/drawing/2014/main" id="{E4F8247C-A8E2-4119-8D92-FBDFCD6F4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6">
            <a:extLst>
              <a:ext uri="{FF2B5EF4-FFF2-40B4-BE49-F238E27FC236}">
                <a16:creationId xmlns:a16="http://schemas.microsoft.com/office/drawing/2014/main" id="{5F574B41-B46A-4487-9B20-F3B688368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FD9D-2DEC-439D-8FEF-9C3B5007F00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33350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>
            <a:extLst>
              <a:ext uri="{FF2B5EF4-FFF2-40B4-BE49-F238E27FC236}">
                <a16:creationId xmlns:a16="http://schemas.microsoft.com/office/drawing/2014/main" id="{656C819A-6E9D-469C-A942-A1C09E0E2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Прямоуг. 5">
            <a:extLst>
              <a:ext uri="{FF2B5EF4-FFF2-40B4-BE49-F238E27FC236}">
                <a16:creationId xmlns:a16="http://schemas.microsoft.com/office/drawing/2014/main" id="{BCDBD279-641F-456E-8B62-83BDB4770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Прямоуг. 6">
            <a:extLst>
              <a:ext uri="{FF2B5EF4-FFF2-40B4-BE49-F238E27FC236}">
                <a16:creationId xmlns:a16="http://schemas.microsoft.com/office/drawing/2014/main" id="{CAECE722-E8AD-44D5-91C4-EFE25ACD2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173A0-4F64-47ED-80DC-18CEDFFC1CFB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36492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E51EAFFC-A840-4438-A2BC-74C1FC3B6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6F431FAD-A760-4CF5-B1A0-F825E5C7E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AD478237-72D5-4E0F-945F-B57D962AB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5FC9-70C6-44FA-B9F5-80693CD32FAA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2654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2406AAE4-8886-4BF0-975F-2D2C69746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3C724591-344D-47A1-BF21-A27E399A7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5400A487-B05A-4281-9660-1B2093BC2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225A-F2CB-4A5B-B73C-5CA45F5C7DB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86724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22D4C941-73B9-411C-8713-EECB0FCFD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BBC66315-7405-478E-8352-2249B7DC3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CB49CDE1-781B-4E1B-A1EF-DF1225FD2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C2B7-E9A4-4D99-8C84-6D35311EEE8F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34823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1FF615F7-15F6-4B81-886E-B460B36FA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F8C6001A-0F2C-4D08-B437-5020C868D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C5BEE0AA-740F-424A-AC8F-FBA383DB2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7069-D8E8-49CF-B250-2B27E3C88A4C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38082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2F0D6768-490D-48F3-ABD6-3D695BBC4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A8290484-1D19-4716-A905-9997021DC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58CA8FAC-4B98-42BC-90A9-4950E2D62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50F9-82B6-4850-BA09-EBFFFC5FB968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02845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96E8A41D-28E7-4EE2-B229-64E97ED6A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CBD57575-672A-435C-9605-AE7769E4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5F038A8D-6708-45E4-AF7B-F900E87C3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912E-49A3-4FEF-BE6A-3D464DB1472A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34139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F09C8486-3D29-478F-99C5-41A11C874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A19124A0-C85C-421D-89DE-8D26C975D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D2796710-A2BB-4D30-ACDA-9E6EBB762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7471-5EAE-47E6-904A-CD7632FAA659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01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24F8D92B-699E-4398-AF10-9210D135D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BEB9161B-52FA-4A2E-A7D8-3B14FC3F3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2550E50B-3076-4F97-B945-EB183457C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8C99-9099-4F7A-95DE-D945AB28DC6A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5331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D8E6CB34-7BFF-4CCE-8336-4022FB623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F8460A86-9A48-4D2C-9898-935D73C65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44339D4F-DBC1-4209-A597-EC87661A3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3274-20EC-44A3-BFB9-C00731E2DC8C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5129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. 4">
            <a:extLst>
              <a:ext uri="{FF2B5EF4-FFF2-40B4-BE49-F238E27FC236}">
                <a16:creationId xmlns:a16="http://schemas.microsoft.com/office/drawing/2014/main" id="{43F25E7B-78F9-4762-A632-38FE7087B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Прямоуг. 5">
            <a:extLst>
              <a:ext uri="{FF2B5EF4-FFF2-40B4-BE49-F238E27FC236}">
                <a16:creationId xmlns:a16="http://schemas.microsoft.com/office/drawing/2014/main" id="{5D6E3562-C403-4964-BCB2-649931EBE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Прямоуг. 6">
            <a:extLst>
              <a:ext uri="{FF2B5EF4-FFF2-40B4-BE49-F238E27FC236}">
                <a16:creationId xmlns:a16="http://schemas.microsoft.com/office/drawing/2014/main" id="{49D4683F-76CD-4A45-AFAF-3936F43FE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A1BD0-A05E-4CCC-B5A2-48967EACA04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626915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. 4">
            <a:extLst>
              <a:ext uri="{FF2B5EF4-FFF2-40B4-BE49-F238E27FC236}">
                <a16:creationId xmlns:a16="http://schemas.microsoft.com/office/drawing/2014/main" id="{590A4247-9390-4A26-93FD-1CCF5F6BE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Прямоуг. 5">
            <a:extLst>
              <a:ext uri="{FF2B5EF4-FFF2-40B4-BE49-F238E27FC236}">
                <a16:creationId xmlns:a16="http://schemas.microsoft.com/office/drawing/2014/main" id="{F71BD2F3-8F8D-4A60-B497-4C22CB25E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6">
            <a:extLst>
              <a:ext uri="{FF2B5EF4-FFF2-40B4-BE49-F238E27FC236}">
                <a16:creationId xmlns:a16="http://schemas.microsoft.com/office/drawing/2014/main" id="{2A78B3B3-6EEB-4204-85E1-C186B2DAE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A335A-A0FC-44BF-A16C-0E353039785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870644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>
            <a:extLst>
              <a:ext uri="{FF2B5EF4-FFF2-40B4-BE49-F238E27FC236}">
                <a16:creationId xmlns:a16="http://schemas.microsoft.com/office/drawing/2014/main" id="{494726FD-DC47-444D-BCD7-1FC97D4FB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Прямоуг. 5">
            <a:extLst>
              <a:ext uri="{FF2B5EF4-FFF2-40B4-BE49-F238E27FC236}">
                <a16:creationId xmlns:a16="http://schemas.microsoft.com/office/drawing/2014/main" id="{2CA465B7-2FD6-47FF-AAF9-01E09345B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Прямоуг. 6">
            <a:extLst>
              <a:ext uri="{FF2B5EF4-FFF2-40B4-BE49-F238E27FC236}">
                <a16:creationId xmlns:a16="http://schemas.microsoft.com/office/drawing/2014/main" id="{4E0E99A3-261C-4E87-8662-CEDF00DA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EE75-C276-48F8-89AB-C445ECE1321B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21292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5EE03561-1D1C-40B5-8163-CACDABFDF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8FD4E8C7-8937-4558-9AC1-E9C2FC2FD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C34F5898-17CC-46DD-9A2F-9D4E80581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3A97-3F67-475C-BD4B-6A2B56B62E00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762952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757C7A0F-DF3D-4C1F-B613-97C5D8508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F7F43680-88B7-4769-BDA5-4B3A890CA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6466EEC5-FC93-4B51-96F5-10A28D246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B08B-9B28-430F-A7A9-56EC3BAF751F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657379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5B1C67FA-6B4D-4362-A23B-B5259C6F2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5C06424B-CFAC-4A43-91B9-995642DF1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2E939BD2-A1FA-48DC-93C9-624D990A1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2E3A-4F15-4B29-B9C3-F116491E945A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551070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DADE0F41-0C54-4531-A12D-5346B8956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1FD4339E-544B-4678-8C1D-80D8FC6A6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F3CCCEAB-ABF9-4942-B1D1-249689574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7C9D-1320-41F0-883A-1807370B0AD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467757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. 4">
            <a:extLst>
              <a:ext uri="{FF2B5EF4-FFF2-40B4-BE49-F238E27FC236}">
                <a16:creationId xmlns:a16="http://schemas.microsoft.com/office/drawing/2014/main" id="{FBD7BB1E-15A9-4718-B77A-E687CCF66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5">
            <a:extLst>
              <a:ext uri="{FF2B5EF4-FFF2-40B4-BE49-F238E27FC236}">
                <a16:creationId xmlns:a16="http://schemas.microsoft.com/office/drawing/2014/main" id="{208C139E-9576-4F9C-B6BB-D01DE729C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6">
            <a:extLst>
              <a:ext uri="{FF2B5EF4-FFF2-40B4-BE49-F238E27FC236}">
                <a16:creationId xmlns:a16="http://schemas.microsoft.com/office/drawing/2014/main" id="{90E45F7D-E9BC-4269-9D52-E89F11E18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31E9-0722-4839-9ACA-98B5E072CA11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50254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359AC4C4-6A92-43A5-9821-5CDA1CD2B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79F9495D-9096-4353-86A6-5CDEDD34E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E4600954-4F9E-4DF4-A52A-1F410A197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D87C-8EBB-46E7-A966-703CE25D99BF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29049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. 4">
            <a:extLst>
              <a:ext uri="{FF2B5EF4-FFF2-40B4-BE49-F238E27FC236}">
                <a16:creationId xmlns:a16="http://schemas.microsoft.com/office/drawing/2014/main" id="{F07EE71C-1E0E-4456-AB78-81C257346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Прямоуг. 5">
            <a:extLst>
              <a:ext uri="{FF2B5EF4-FFF2-40B4-BE49-F238E27FC236}">
                <a16:creationId xmlns:a16="http://schemas.microsoft.com/office/drawing/2014/main" id="{71C6E6E8-B127-4701-8C09-4DEA1F73A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Прямоуг. 6">
            <a:extLst>
              <a:ext uri="{FF2B5EF4-FFF2-40B4-BE49-F238E27FC236}">
                <a16:creationId xmlns:a16="http://schemas.microsoft.com/office/drawing/2014/main" id="{E467040E-E94C-4371-958F-43C6C94CB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2103-E4D3-460A-BD35-0937AB1FA53C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0091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. 4">
            <a:extLst>
              <a:ext uri="{FF2B5EF4-FFF2-40B4-BE49-F238E27FC236}">
                <a16:creationId xmlns:a16="http://schemas.microsoft.com/office/drawing/2014/main" id="{9BB7BD5C-E1A2-462E-AC40-26320EC9C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Прямоуг. 5">
            <a:extLst>
              <a:ext uri="{FF2B5EF4-FFF2-40B4-BE49-F238E27FC236}">
                <a16:creationId xmlns:a16="http://schemas.microsoft.com/office/drawing/2014/main" id="{57CAB3FA-4AFF-4F0C-BEB0-771693549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Прямоуг. 6">
            <a:extLst>
              <a:ext uri="{FF2B5EF4-FFF2-40B4-BE49-F238E27FC236}">
                <a16:creationId xmlns:a16="http://schemas.microsoft.com/office/drawing/2014/main" id="{799D1D36-DEAC-4793-86CD-C45608D35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33B4-BB4F-4AEB-AF63-8E6CCD282BDA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16984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>
            <a:extLst>
              <a:ext uri="{FF2B5EF4-FFF2-40B4-BE49-F238E27FC236}">
                <a16:creationId xmlns:a16="http://schemas.microsoft.com/office/drawing/2014/main" id="{A6419CB1-7E38-44D5-AF7D-F31989DFA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Прямоуг. 5">
            <a:extLst>
              <a:ext uri="{FF2B5EF4-FFF2-40B4-BE49-F238E27FC236}">
                <a16:creationId xmlns:a16="http://schemas.microsoft.com/office/drawing/2014/main" id="{A50853CF-62B9-4F83-B921-AD5F0989A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Прямоуг. 6">
            <a:extLst>
              <a:ext uri="{FF2B5EF4-FFF2-40B4-BE49-F238E27FC236}">
                <a16:creationId xmlns:a16="http://schemas.microsoft.com/office/drawing/2014/main" id="{B5A7936F-FCED-431A-9165-9540EC51B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CCD2-6EF0-4FAE-903B-B64100C65FB3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7687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A7165E2E-D6E3-48FD-BA0A-C921CCFA8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35064233-BC8F-4103-85F4-D8F49C3C7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70BED523-A5FE-4B2D-895B-57DBF676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BCD8-FAD5-426D-9062-6C614F326504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08151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. 4">
            <a:extLst>
              <a:ext uri="{FF2B5EF4-FFF2-40B4-BE49-F238E27FC236}">
                <a16:creationId xmlns:a16="http://schemas.microsoft.com/office/drawing/2014/main" id="{DF08D3A1-738B-4EAA-BDB4-6A59F0FD3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Прямоуг. 5">
            <a:extLst>
              <a:ext uri="{FF2B5EF4-FFF2-40B4-BE49-F238E27FC236}">
                <a16:creationId xmlns:a16="http://schemas.microsoft.com/office/drawing/2014/main" id="{EBB33304-53B4-4640-AA96-506FFBC5C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Прямоуг. 6">
            <a:extLst>
              <a:ext uri="{FF2B5EF4-FFF2-40B4-BE49-F238E27FC236}">
                <a16:creationId xmlns:a16="http://schemas.microsoft.com/office/drawing/2014/main" id="{4C7CB3DB-F89F-4407-96EE-4B0DD2E3F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6981-2F5A-4AE4-B209-E369046BD490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98739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>
            <a:extLst>
              <a:ext uri="{FF2B5EF4-FFF2-40B4-BE49-F238E27FC236}">
                <a16:creationId xmlns:a16="http://schemas.microsoft.com/office/drawing/2014/main" id="{9DFC3DC0-2F06-4DD0-9952-B56169FF4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1027" name="Прямоуг. 3">
            <a:extLst>
              <a:ext uri="{FF2B5EF4-FFF2-40B4-BE49-F238E27FC236}">
                <a16:creationId xmlns:a16="http://schemas.microsoft.com/office/drawing/2014/main" id="{84E93392-B6C7-4E66-BCD5-C02B10FF0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1028" name="Прямоуг. 4">
            <a:extLst>
              <a:ext uri="{FF2B5EF4-FFF2-40B4-BE49-F238E27FC236}">
                <a16:creationId xmlns:a16="http://schemas.microsoft.com/office/drawing/2014/main" id="{C8D67EAC-73A2-42D5-9529-28AEB2DFEC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Прямоуг. 5">
            <a:extLst>
              <a:ext uri="{FF2B5EF4-FFF2-40B4-BE49-F238E27FC236}">
                <a16:creationId xmlns:a16="http://schemas.microsoft.com/office/drawing/2014/main" id="{6F734FE1-E09C-4CC5-A0D1-CB35AFC7D1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Прямоуг. 6">
            <a:extLst>
              <a:ext uri="{FF2B5EF4-FFF2-40B4-BE49-F238E27FC236}">
                <a16:creationId xmlns:a16="http://schemas.microsoft.com/office/drawing/2014/main" id="{4884FC6E-DECE-446B-A2AD-BF98859793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11FE9B0-3F02-411C-B460-69A34E8D260E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31" r:id="rId2"/>
    <p:sldLayoutId id="2147486532" r:id="rId3"/>
    <p:sldLayoutId id="2147486533" r:id="rId4"/>
    <p:sldLayoutId id="2147486534" r:id="rId5"/>
    <p:sldLayoutId id="2147486535" r:id="rId6"/>
    <p:sldLayoutId id="2147486536" r:id="rId7"/>
    <p:sldLayoutId id="2147486537" r:id="rId8"/>
    <p:sldLayoutId id="2147486538" r:id="rId9"/>
    <p:sldLayoutId id="2147486539" r:id="rId10"/>
    <p:sldLayoutId id="21474865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>
            <a:extLst>
              <a:ext uri="{FF2B5EF4-FFF2-40B4-BE49-F238E27FC236}">
                <a16:creationId xmlns:a16="http://schemas.microsoft.com/office/drawing/2014/main" id="{CF6BF5D9-15E9-41D1-9BE3-7B065E51E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2051" name="Прямоуг. 3">
            <a:extLst>
              <a:ext uri="{FF2B5EF4-FFF2-40B4-BE49-F238E27FC236}">
                <a16:creationId xmlns:a16="http://schemas.microsoft.com/office/drawing/2014/main" id="{D2792264-B946-4C5C-9E0A-821D3BE51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1028" name="Прямоуг. 4">
            <a:extLst>
              <a:ext uri="{FF2B5EF4-FFF2-40B4-BE49-F238E27FC236}">
                <a16:creationId xmlns:a16="http://schemas.microsoft.com/office/drawing/2014/main" id="{7872C95C-8CDC-49A3-8AAC-FB259A0850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Прямоуг. 5">
            <a:extLst>
              <a:ext uri="{FF2B5EF4-FFF2-40B4-BE49-F238E27FC236}">
                <a16:creationId xmlns:a16="http://schemas.microsoft.com/office/drawing/2014/main" id="{A51CC027-D531-4C80-B68D-4DC5E819A7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Прямоуг. 6">
            <a:extLst>
              <a:ext uri="{FF2B5EF4-FFF2-40B4-BE49-F238E27FC236}">
                <a16:creationId xmlns:a16="http://schemas.microsoft.com/office/drawing/2014/main" id="{65E29B3D-6A7C-4453-92A3-152233B426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372670-BE35-43D6-97DA-1B175BB35820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1" r:id="rId1"/>
    <p:sldLayoutId id="2147486542" r:id="rId2"/>
    <p:sldLayoutId id="2147486543" r:id="rId3"/>
    <p:sldLayoutId id="2147486544" r:id="rId4"/>
    <p:sldLayoutId id="2147486545" r:id="rId5"/>
    <p:sldLayoutId id="2147486546" r:id="rId6"/>
    <p:sldLayoutId id="2147486547" r:id="rId7"/>
    <p:sldLayoutId id="2147486548" r:id="rId8"/>
    <p:sldLayoutId id="2147486549" r:id="rId9"/>
    <p:sldLayoutId id="2147486550" r:id="rId10"/>
    <p:sldLayoutId id="21474865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. 2">
            <a:extLst>
              <a:ext uri="{FF2B5EF4-FFF2-40B4-BE49-F238E27FC236}">
                <a16:creationId xmlns:a16="http://schemas.microsoft.com/office/drawing/2014/main" id="{DA69FF0D-3F45-425A-85BC-E8F2AE45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3075" name="Прямоуг. 3">
            <a:extLst>
              <a:ext uri="{FF2B5EF4-FFF2-40B4-BE49-F238E27FC236}">
                <a16:creationId xmlns:a16="http://schemas.microsoft.com/office/drawing/2014/main" id="{EB61646A-571D-4773-B6E7-3A25EFADB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1028" name="Прямоуг. 4">
            <a:extLst>
              <a:ext uri="{FF2B5EF4-FFF2-40B4-BE49-F238E27FC236}">
                <a16:creationId xmlns:a16="http://schemas.microsoft.com/office/drawing/2014/main" id="{0BE42D60-FC62-4CBF-BCCB-1F7DE8548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Прямоуг. 5">
            <a:extLst>
              <a:ext uri="{FF2B5EF4-FFF2-40B4-BE49-F238E27FC236}">
                <a16:creationId xmlns:a16="http://schemas.microsoft.com/office/drawing/2014/main" id="{820D7C2F-EB20-4924-B79F-8A092CBB86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Прямоуг. 6">
            <a:extLst>
              <a:ext uri="{FF2B5EF4-FFF2-40B4-BE49-F238E27FC236}">
                <a16:creationId xmlns:a16="http://schemas.microsoft.com/office/drawing/2014/main" id="{E5BD5499-386F-4D44-A36F-6668F53DF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A33BFD-318C-42CA-986E-7A957493883F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2" r:id="rId1"/>
    <p:sldLayoutId id="2147486553" r:id="rId2"/>
    <p:sldLayoutId id="2147486554" r:id="rId3"/>
    <p:sldLayoutId id="2147486555" r:id="rId4"/>
    <p:sldLayoutId id="2147486556" r:id="rId5"/>
    <p:sldLayoutId id="2147486557" r:id="rId6"/>
    <p:sldLayoutId id="2147486558" r:id="rId7"/>
    <p:sldLayoutId id="2147486559" r:id="rId8"/>
    <p:sldLayoutId id="2147486560" r:id="rId9"/>
    <p:sldLayoutId id="2147486561" r:id="rId10"/>
    <p:sldLayoutId id="21474865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id="{0051DC7B-FB8F-4BAC-83B8-5BA61346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581275"/>
            <a:ext cx="3024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 i="1">
                <a:solidFill>
                  <a:srgbClr val="000066"/>
                </a:solidFill>
              </a:rPr>
              <a:t>Кузнецов А.Е.</a:t>
            </a:r>
          </a:p>
        </p:txBody>
      </p:sp>
      <p:sp>
        <p:nvSpPr>
          <p:cNvPr id="5123" name="TextBox 6">
            <a:extLst>
              <a:ext uri="{FF2B5EF4-FFF2-40B4-BE49-F238E27FC236}">
                <a16:creationId xmlns:a16="http://schemas.microsoft.com/office/drawing/2014/main" id="{EECE00B0-4DF9-43BE-A3F0-EE2617F0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68413"/>
            <a:ext cx="7559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</a:rPr>
              <a:t>Профессионально-общественная аккредитация образовательных программ по направлениям подготовки 19.03.01 и 19.04.01</a:t>
            </a:r>
          </a:p>
        </p:txBody>
      </p:sp>
      <p:sp>
        <p:nvSpPr>
          <p:cNvPr id="5124" name="TextBox 8">
            <a:extLst>
              <a:ext uri="{FF2B5EF4-FFF2-40B4-BE49-F238E27FC236}">
                <a16:creationId xmlns:a16="http://schemas.microsoft.com/office/drawing/2014/main" id="{3DAFE377-BA6F-470E-97D7-9A2F2CB8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68638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0066"/>
                </a:solidFill>
              </a:rPr>
              <a:t>Российский химико-технологический университет им. Д.И. Менделеева</a:t>
            </a:r>
          </a:p>
        </p:txBody>
      </p:sp>
      <p:sp>
        <p:nvSpPr>
          <p:cNvPr id="5125" name="Номер слайда 4">
            <a:extLst>
              <a:ext uri="{FF2B5EF4-FFF2-40B4-BE49-F238E27FC236}">
                <a16:creationId xmlns:a16="http://schemas.microsoft.com/office/drawing/2014/main" id="{765B4F0A-3B03-4F1C-A569-0F20A8E7A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D1C7CC-50EC-4F08-A205-A1B7203D030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5126" name="Линия 3">
            <a:extLst>
              <a:ext uri="{FF2B5EF4-FFF2-40B4-BE49-F238E27FC236}">
                <a16:creationId xmlns:a16="http://schemas.microsoft.com/office/drawing/2014/main" id="{78D150E4-5BEE-40BE-B1F7-6D19FE5DB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Поле 4">
            <a:extLst>
              <a:ext uri="{FF2B5EF4-FFF2-40B4-BE49-F238E27FC236}">
                <a16:creationId xmlns:a16="http://schemas.microsoft.com/office/drawing/2014/main" id="{01D9CA90-46ED-46A6-BE1D-B4C50C7C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D8E11B00-079F-4DB1-AB13-53B115DE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3573463"/>
            <a:ext cx="2338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66FF"/>
                </a:solidFill>
              </a:rPr>
              <a:t>ae-kuz@yandex.ru</a:t>
            </a:r>
            <a:endParaRPr lang="ru-RU" altLang="ru-RU" sz="2000">
              <a:solidFill>
                <a:srgbClr val="0066FF"/>
              </a:solidFill>
            </a:endParaRPr>
          </a:p>
        </p:txBody>
      </p:sp>
      <p:sp>
        <p:nvSpPr>
          <p:cNvPr id="5129" name="Rectangle 7">
            <a:extLst>
              <a:ext uri="{FF2B5EF4-FFF2-40B4-BE49-F238E27FC236}">
                <a16:creationId xmlns:a16="http://schemas.microsoft.com/office/drawing/2014/main" id="{CD1B3619-BEF5-4BF7-A231-7722DA875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211763"/>
            <a:ext cx="8316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</a:rPr>
              <a:t>Материалы для ПОА – см. Методическое пособие (в свободном доступе в сети): Реформирование биотехнологического образования на основе Болонского процесса. В 3 т. / Под ред. А.Е. Кузнецова. – М.: Лаборатория знаний, 2016. – Т.1 – 394 с.; 2016. – Т.2 – 586 с.; 2017. – Т.3 – 865 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>
            <a:extLst>
              <a:ext uri="{FF2B5EF4-FFF2-40B4-BE49-F238E27FC236}">
                <a16:creationId xmlns:a16="http://schemas.microsoft.com/office/drawing/2014/main" id="{A5F97CF8-BE07-4DEA-ABA8-8A16D0E3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4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0066"/>
                </a:solidFill>
              </a:rPr>
              <a:t>Особенности и специфика документов для прохождения ПОА. На что обращается внимание. Сложности.</a:t>
            </a:r>
          </a:p>
        </p:txBody>
      </p:sp>
      <p:sp>
        <p:nvSpPr>
          <p:cNvPr id="23555" name="Номер слайда 4">
            <a:extLst>
              <a:ext uri="{FF2B5EF4-FFF2-40B4-BE49-F238E27FC236}">
                <a16:creationId xmlns:a16="http://schemas.microsoft.com/office/drawing/2014/main" id="{D71768F0-D85B-42D7-BA47-219DADAEC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9788" y="6532563"/>
            <a:ext cx="504825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E1F440-3CE7-45C7-BF74-3201834F0506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092EE690-8577-4463-9349-6AB7ACE8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78522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1) 10 разделов (стандартов) в отчете с приложениями, по которым проводится оценка.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2) Подтверждение </a:t>
            </a:r>
            <a:r>
              <a:rPr lang="ru-RU" altLang="ru-RU" sz="1600" b="1">
                <a:solidFill>
                  <a:srgbClr val="C00000"/>
                </a:solidFill>
              </a:rPr>
              <a:t>потребности</a:t>
            </a:r>
            <a:r>
              <a:rPr lang="ru-RU" altLang="ru-RU" sz="1600" b="1">
                <a:solidFill>
                  <a:srgbClr val="000066"/>
                </a:solidFill>
              </a:rPr>
              <a:t> в образовательной программе.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3) Связь с </a:t>
            </a:r>
            <a:r>
              <a:rPr lang="ru-RU" altLang="ru-RU" sz="1600" b="1">
                <a:solidFill>
                  <a:srgbClr val="C00000"/>
                </a:solidFill>
              </a:rPr>
              <a:t>национальной рамкой квалификаций </a:t>
            </a:r>
            <a:r>
              <a:rPr lang="ru-RU" altLang="ru-RU" sz="1600" b="1">
                <a:solidFill>
                  <a:srgbClr val="000066"/>
                </a:solidFill>
              </a:rPr>
              <a:t>(отраслевой рамкой квалификаций). Проблема – в России рамки не утверждены.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4) Связь с профессиональными стандартами. </a:t>
            </a:r>
            <a:r>
              <a:rPr lang="ru-RU" altLang="ru-RU" sz="1600" b="1">
                <a:solidFill>
                  <a:srgbClr val="C00000"/>
                </a:solidFill>
              </a:rPr>
              <a:t>Составление матрицы компетенций.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5) Выдается ли </a:t>
            </a:r>
            <a:r>
              <a:rPr lang="ru-RU" altLang="ru-RU" sz="1600" b="1">
                <a:solidFill>
                  <a:srgbClr val="C00000"/>
                </a:solidFill>
              </a:rPr>
              <a:t>Приложение к диплому</a:t>
            </a:r>
            <a:r>
              <a:rPr lang="ru-RU" altLang="ru-RU" sz="1600" b="1">
                <a:solidFill>
                  <a:srgbClr val="000066"/>
                </a:solidFill>
              </a:rPr>
              <a:t> (вместе с сопутствующими документами: Академическая справка, Заявление-анкета студента, Каталог курса (справочник для студентов) или без сопутствующих документов).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6) Наличие дисциплин, читаемых </a:t>
            </a:r>
            <a:r>
              <a:rPr lang="ru-RU" altLang="ru-RU" sz="1600" b="1">
                <a:solidFill>
                  <a:srgbClr val="C00000"/>
                </a:solidFill>
              </a:rPr>
              <a:t>на иностранном языке</a:t>
            </a:r>
            <a:r>
              <a:rPr lang="ru-RU" altLang="ru-RU" sz="1600" b="1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7) Уровень </a:t>
            </a:r>
            <a:r>
              <a:rPr lang="ru-RU" altLang="ru-RU" sz="1600" b="1">
                <a:solidFill>
                  <a:srgbClr val="C00000"/>
                </a:solidFill>
              </a:rPr>
              <a:t>мобильности</a:t>
            </a:r>
            <a:r>
              <a:rPr lang="ru-RU" altLang="ru-RU" sz="1600" b="1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8) Реализация </a:t>
            </a:r>
            <a:r>
              <a:rPr lang="ru-RU" altLang="ru-RU" sz="1600" b="1">
                <a:solidFill>
                  <a:srgbClr val="C00000"/>
                </a:solidFill>
              </a:rPr>
              <a:t>индивидуальных образовательных траекторий </a:t>
            </a:r>
            <a:r>
              <a:rPr lang="ru-RU" altLang="ru-RU" sz="1600" b="1">
                <a:solidFill>
                  <a:srgbClr val="000066"/>
                </a:solidFill>
              </a:rPr>
              <a:t>(студентоцентрированный подход).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9) </a:t>
            </a:r>
            <a:r>
              <a:rPr lang="ru-RU" altLang="ru-RU" sz="1600" b="1">
                <a:solidFill>
                  <a:srgbClr val="C00000"/>
                </a:solidFill>
              </a:rPr>
              <a:t>Новый перечень направлений подготовки</a:t>
            </a:r>
            <a:r>
              <a:rPr lang="ru-RU" altLang="ru-RU" sz="1600" b="1">
                <a:solidFill>
                  <a:srgbClr val="000066"/>
                </a:solidFill>
              </a:rPr>
              <a:t>. Предстоящий переход на ФГОС 4.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10) </a:t>
            </a:r>
            <a:r>
              <a:rPr lang="ru-RU" altLang="ru-RU" sz="1600" b="1">
                <a:solidFill>
                  <a:srgbClr val="C00000"/>
                </a:solidFill>
              </a:rPr>
              <a:t>Повышение квалификации </a:t>
            </a:r>
            <a:r>
              <a:rPr lang="ru-RU" altLang="ru-RU" sz="1600" b="1">
                <a:solidFill>
                  <a:srgbClr val="000066"/>
                </a:solidFill>
              </a:rPr>
              <a:t>через системы ДПО.</a:t>
            </a:r>
            <a:endParaRPr lang="en-US" altLang="ru-RU" sz="16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600" b="1">
                <a:solidFill>
                  <a:srgbClr val="000066"/>
                </a:solidFill>
              </a:rPr>
              <a:t>11) </a:t>
            </a:r>
            <a:r>
              <a:rPr lang="ru-RU" altLang="ru-RU" sz="1600" b="1">
                <a:solidFill>
                  <a:srgbClr val="C00000"/>
                </a:solidFill>
              </a:rPr>
              <a:t>Качество</a:t>
            </a:r>
            <a:r>
              <a:rPr lang="ru-RU" altLang="ru-RU" sz="1600" b="1">
                <a:solidFill>
                  <a:srgbClr val="000066"/>
                </a:solidFill>
              </a:rPr>
              <a:t> образовательной программы.</a:t>
            </a:r>
          </a:p>
        </p:txBody>
      </p:sp>
      <p:sp>
        <p:nvSpPr>
          <p:cNvPr id="23557" name="Линия 3">
            <a:extLst>
              <a:ext uri="{FF2B5EF4-FFF2-40B4-BE49-F238E27FC236}">
                <a16:creationId xmlns:a16="http://schemas.microsoft.com/office/drawing/2014/main" id="{6113C80A-4CBD-49B7-85D8-7C017AA10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Поле 4">
            <a:extLst>
              <a:ext uri="{FF2B5EF4-FFF2-40B4-BE49-F238E27FC236}">
                <a16:creationId xmlns:a16="http://schemas.microsoft.com/office/drawing/2014/main" id="{ECFE3D68-4D6C-413F-B614-817C71A5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>
            <a:extLst>
              <a:ext uri="{FF2B5EF4-FFF2-40B4-BE49-F238E27FC236}">
                <a16:creationId xmlns:a16="http://schemas.microsoft.com/office/drawing/2014/main" id="{92B5AECC-88C9-478F-A7AA-42CF3641A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9788" y="6532563"/>
            <a:ext cx="504825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F94FA-4453-43B5-B319-675EF8AAA0E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25603" name="Рисунок 3">
            <a:extLst>
              <a:ext uri="{FF2B5EF4-FFF2-40B4-BE49-F238E27FC236}">
                <a16:creationId xmlns:a16="http://schemas.microsoft.com/office/drawing/2014/main" id="{AA3C1731-F196-41E8-A5C9-A524A4AD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588"/>
            <a:ext cx="48577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2">
            <a:extLst>
              <a:ext uri="{FF2B5EF4-FFF2-40B4-BE49-F238E27FC236}">
                <a16:creationId xmlns:a16="http://schemas.microsoft.com/office/drawing/2014/main" id="{0B2DC9A1-CBB7-4D0D-82BD-D91E4C91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28675"/>
            <a:ext cx="477837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>
            <a:extLst>
              <a:ext uri="{FF2B5EF4-FFF2-40B4-BE49-F238E27FC236}">
                <a16:creationId xmlns:a16="http://schemas.microsoft.com/office/drawing/2014/main" id="{C046851C-3587-48A8-95C2-22928701E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9788" y="6532563"/>
            <a:ext cx="504825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A127CB-BAB4-4867-B1D2-87EAB1EC0020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B075C141-5930-4B77-903D-3D45EDB0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2575"/>
            <a:ext cx="45180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1">
            <a:extLst>
              <a:ext uri="{FF2B5EF4-FFF2-40B4-BE49-F238E27FC236}">
                <a16:creationId xmlns:a16="http://schemas.microsoft.com/office/drawing/2014/main" id="{803EA034-53CD-4D38-8761-61B19207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31800"/>
            <a:ext cx="432117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4">
            <a:extLst>
              <a:ext uri="{FF2B5EF4-FFF2-40B4-BE49-F238E27FC236}">
                <a16:creationId xmlns:a16="http://schemas.microsoft.com/office/drawing/2014/main" id="{C3B0BF39-DFEA-446D-B0A5-486D0B246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9788" y="6532563"/>
            <a:ext cx="504825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5FBC6-4BB1-4601-9949-F7750080B27C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29699" name="Рисунок 4">
            <a:extLst>
              <a:ext uri="{FF2B5EF4-FFF2-40B4-BE49-F238E27FC236}">
                <a16:creationId xmlns:a16="http://schemas.microsoft.com/office/drawing/2014/main" id="{2467E485-F357-4E93-B6AE-A359F576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0"/>
            <a:ext cx="496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Линия 3">
            <a:extLst>
              <a:ext uri="{FF2B5EF4-FFF2-40B4-BE49-F238E27FC236}">
                <a16:creationId xmlns:a16="http://schemas.microsoft.com/office/drawing/2014/main" id="{C0ADF099-34AF-42C9-AA66-7D7168885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Поле 4">
            <a:extLst>
              <a:ext uri="{FF2B5EF4-FFF2-40B4-BE49-F238E27FC236}">
                <a16:creationId xmlns:a16="http://schemas.microsoft.com/office/drawing/2014/main" id="{51691563-843C-4EEC-9799-7F4E8FBA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7E86F9B4-6DBE-4B1D-A208-949B71B7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9225"/>
            <a:ext cx="8208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990000"/>
                </a:solidFill>
              </a:rPr>
              <a:t>Определение потребностей в образовательной программе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532C0F99-BEAC-4DF8-ACEA-BBBE489F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55650"/>
            <a:ext cx="8208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- Перестраивание содержания вузовских образовательных программ в сторону «наибольшей актуальности» (</a:t>
            </a:r>
            <a:r>
              <a:rPr lang="ru-RU" altLang="ru-RU" sz="1600" b="1">
                <a:solidFill>
                  <a:srgbClr val="990000"/>
                </a:solidFill>
              </a:rPr>
              <a:t>трудоустройство</a:t>
            </a:r>
            <a:r>
              <a:rPr lang="ru-RU" altLang="ru-RU" sz="1600" b="1">
                <a:solidFill>
                  <a:srgbClr val="000066"/>
                </a:solidFill>
              </a:rPr>
              <a:t>).</a:t>
            </a:r>
          </a:p>
        </p:txBody>
      </p:sp>
      <p:sp>
        <p:nvSpPr>
          <p:cNvPr id="31750" name="TextBox 12">
            <a:extLst>
              <a:ext uri="{FF2B5EF4-FFF2-40B4-BE49-F238E27FC236}">
                <a16:creationId xmlns:a16="http://schemas.microsoft.com/office/drawing/2014/main" id="{5D8A2CA3-F5E5-46D1-9613-763AA5DA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47800"/>
            <a:ext cx="80660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- </a:t>
            </a:r>
            <a:r>
              <a:rPr lang="ru-RU" altLang="ru-RU" sz="1600" b="1">
                <a:solidFill>
                  <a:srgbClr val="990000"/>
                </a:solidFill>
              </a:rPr>
              <a:t>Более тесное взаимодействие между сектором высшего образования и научным сектором</a:t>
            </a:r>
            <a:r>
              <a:rPr lang="ru-RU" altLang="ru-RU" sz="1600" b="1">
                <a:solidFill>
                  <a:srgbClr val="000066"/>
                </a:solidFill>
              </a:rPr>
              <a:t>. Повышение эффективности использования научных ресурсов.</a:t>
            </a:r>
            <a:endParaRPr lang="en-US" altLang="ru-RU" sz="1600" b="1">
              <a:solidFill>
                <a:srgbClr val="000066"/>
              </a:solidFill>
            </a:endParaRPr>
          </a:p>
        </p:txBody>
      </p:sp>
      <p:sp>
        <p:nvSpPr>
          <p:cNvPr id="31751" name="TextBox 21">
            <a:extLst>
              <a:ext uri="{FF2B5EF4-FFF2-40B4-BE49-F238E27FC236}">
                <a16:creationId xmlns:a16="http://schemas.microsoft.com/office/drawing/2014/main" id="{F8719B9B-C850-4876-9FB1-749EBC25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86100"/>
            <a:ext cx="8208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- Подтверждение </a:t>
            </a:r>
            <a:r>
              <a:rPr lang="ru-RU" altLang="ru-RU" sz="1600" b="1">
                <a:solidFill>
                  <a:srgbClr val="990000"/>
                </a:solidFill>
              </a:rPr>
              <a:t>социального «заказа» </a:t>
            </a:r>
            <a:r>
              <a:rPr lang="ru-RU" altLang="ru-RU" sz="1600" b="1">
                <a:solidFill>
                  <a:srgbClr val="000066"/>
                </a:solidFill>
              </a:rPr>
              <a:t>на образовательную</a:t>
            </a:r>
            <a:r>
              <a:rPr lang="en-US" altLang="ru-RU" sz="1600" b="1">
                <a:solidFill>
                  <a:srgbClr val="000066"/>
                </a:solidFill>
              </a:rPr>
              <a:t> </a:t>
            </a:r>
            <a:r>
              <a:rPr lang="ru-RU" altLang="ru-RU" sz="1600" b="1">
                <a:solidFill>
                  <a:srgbClr val="000066"/>
                </a:solidFill>
              </a:rPr>
              <a:t>программу.</a:t>
            </a:r>
          </a:p>
        </p:txBody>
      </p:sp>
      <p:sp>
        <p:nvSpPr>
          <p:cNvPr id="31752" name="TextBox 24">
            <a:extLst>
              <a:ext uri="{FF2B5EF4-FFF2-40B4-BE49-F238E27FC236}">
                <a16:creationId xmlns:a16="http://schemas.microsoft.com/office/drawing/2014/main" id="{7CCD0F3E-98B5-43F6-96AA-6C75464C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39963"/>
            <a:ext cx="82089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- Выявление (методом экспертных оценок) </a:t>
            </a:r>
            <a:r>
              <a:rPr lang="ru-RU" altLang="ru-RU" sz="1600" b="1">
                <a:solidFill>
                  <a:srgbClr val="990000"/>
                </a:solidFill>
              </a:rPr>
              <a:t>компетентностных требований </a:t>
            </a:r>
            <a:r>
              <a:rPr lang="ru-RU" altLang="ru-RU" sz="1600" b="1">
                <a:solidFill>
                  <a:srgbClr val="000066"/>
                </a:solidFill>
              </a:rPr>
              <a:t>к выпускнику, сформулированных промышленностью и экспертами ВУЗов в рамках профессиональных стандартов. </a:t>
            </a:r>
          </a:p>
        </p:txBody>
      </p:sp>
      <p:sp>
        <p:nvSpPr>
          <p:cNvPr id="31753" name="Номер слайда 4">
            <a:extLst>
              <a:ext uri="{FF2B5EF4-FFF2-40B4-BE49-F238E27FC236}">
                <a16:creationId xmlns:a16="http://schemas.microsoft.com/office/drawing/2014/main" id="{C65D1C59-CB2E-4176-A8DD-6BEA4440B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D2234D-1B45-4950-8999-0AA68516F64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31754" name="TextBox 10">
            <a:extLst>
              <a:ext uri="{FF2B5EF4-FFF2-40B4-BE49-F238E27FC236}">
                <a16:creationId xmlns:a16="http://schemas.microsoft.com/office/drawing/2014/main" id="{8412D647-DE62-48F8-8964-B8AC5D06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60800"/>
            <a:ext cx="80645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</a:rPr>
              <a:t>Проблемы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Невозможность представителям работодателей сформировать адекватную модель требований к выпускнику вуза.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Противоречия между практико-ориентированным подходом и знание-ориентированным подходом. Как задачи магистратуры сочетать с практико-ориентированными задачами?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>
            <a:extLst>
              <a:ext uri="{FF2B5EF4-FFF2-40B4-BE49-F238E27FC236}">
                <a16:creationId xmlns:a16="http://schemas.microsoft.com/office/drawing/2014/main" id="{CC597505-C6EA-4684-B4D0-D555A814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46225"/>
            <a:ext cx="8712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– примерный перечень секторов, отраслей спроса;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– круг работодателей (вузы, научные учреждения, промышленные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   предприятия, предприятия сферы услуг…);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– перечень видов профессиональной деятельности (производственно-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   технологическая, проектная, научно-исследовательская, организационно-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   управленческая, педагогическая, сфера услуг, предпринимательская …);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– перечень профессиональных квалификаций, должностей;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– матрица сопоставления отраслевых квалификаций трудовой деятельности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   с квалификационными уровнями образования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>
              <a:solidFill>
                <a:srgbClr val="000066"/>
              </a:solidFill>
            </a:endParaRPr>
          </a:p>
        </p:txBody>
      </p:sp>
      <p:sp>
        <p:nvSpPr>
          <p:cNvPr id="33795" name="Линия 3">
            <a:extLst>
              <a:ext uri="{FF2B5EF4-FFF2-40B4-BE49-F238E27FC236}">
                <a16:creationId xmlns:a16="http://schemas.microsoft.com/office/drawing/2014/main" id="{09241BE3-E2E8-48E1-84EA-3E65F01A2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Поле 4">
            <a:extLst>
              <a:ext uri="{FF2B5EF4-FFF2-40B4-BE49-F238E27FC236}">
                <a16:creationId xmlns:a16="http://schemas.microsoft.com/office/drawing/2014/main" id="{C923CEBE-7B8D-4B5F-A91E-56803FAF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9BEF1E0B-EF86-4E91-9208-329A44E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19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Что еще можно отобразить в отчете о самообследовании при определении потребностей в образовательной программе?</a:t>
            </a:r>
          </a:p>
        </p:txBody>
      </p:sp>
      <p:sp>
        <p:nvSpPr>
          <p:cNvPr id="33798" name="Номер слайда 4">
            <a:extLst>
              <a:ext uri="{FF2B5EF4-FFF2-40B4-BE49-F238E27FC236}">
                <a16:creationId xmlns:a16="http://schemas.microsoft.com/office/drawing/2014/main" id="{150AB117-550E-47CC-8E2A-9735E8BBC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22EDA1-7E26-454D-AB18-60018891306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Линия 3">
            <a:extLst>
              <a:ext uri="{FF2B5EF4-FFF2-40B4-BE49-F238E27FC236}">
                <a16:creationId xmlns:a16="http://schemas.microsoft.com/office/drawing/2014/main" id="{3BA5EF55-24FC-4E62-B996-51E261788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Поле 4">
            <a:extLst>
              <a:ext uri="{FF2B5EF4-FFF2-40B4-BE49-F238E27FC236}">
                <a16:creationId xmlns:a16="http://schemas.microsoft.com/office/drawing/2014/main" id="{4FC90F3C-47C6-4FB6-9245-ED9343F3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FE0A426-932A-40E7-BE96-5F8F38D616AD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588963"/>
          <a:ext cx="8928100" cy="5834062"/>
        </p:xfrm>
        <a:graphic>
          <a:graphicData uri="http://schemas.openxmlformats.org/drawingml/2006/table">
            <a:tbl>
              <a:tblPr/>
              <a:tblGrid>
                <a:gridCol w="56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21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EQF-LLL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QF-EHEA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273-ФЗ от 29.12.2012 г.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НРК РФ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Начальное общее образование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ниже начального общего образования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Основное общее образование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ниже основного общего образования. Профессиональная подготовка (от 2 недель до 1 месяца)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ниже основного общего образования.  Профессиональная подготовка (до одного года)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образование по программам подготовки квалифицированных рабочих (служащих)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образование по программам подготовки квалифицированных рабочих (служащих)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Короткий цикл в рамках 1 цикла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образование по программам подготовки специалистов среднего звена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образование по программам подготовки специалистов среднего звена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цикл (бакалавр)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 образование – бакалавриат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 образование – бакалавриат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цикл (магистр)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 образование – специалитет или магистратура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 образование – магистратура или подготовка специалиста и (или) </a:t>
                      </a:r>
                      <a:r>
                        <a:rPr lang="ru-RU" sz="11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дополнительное профессиональное образование</a:t>
                      </a: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цикл (докторант, </a:t>
                      </a: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подготовки кадров высшей квалификации по программам подготовки научно-педагогических кадров в аспирантуре (адъюнктуре), ординатуре, ассистентуре-стажировке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подготовки научно-педагогических кадров (аспирантуры), ординатуры, программы ассистентуры-стажировки. Программы подготовки магистра или специалиста и дополнительное профессиональное образование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подготовки научно-педагогических кадров, ординатуры, программы </a:t>
                      </a:r>
                      <a:r>
                        <a:rPr lang="ru-RU" sz="11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ассистентуры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-стажировки. Практический опыт и общественно-профессиональное признание на российском и международном уровне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52" marR="38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926" name="Rectangle 1">
            <a:extLst>
              <a:ext uri="{FF2B5EF4-FFF2-40B4-BE49-F238E27FC236}">
                <a16:creationId xmlns:a16="http://schemas.microsoft.com/office/drawing/2014/main" id="{B35AFED1-5AA6-4486-BA02-66B7A79EB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38" y="113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solidFill>
                  <a:srgbClr val="000000"/>
                </a:solidFill>
              </a:rPr>
            </a:b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927" name="TextBox 5">
            <a:extLst>
              <a:ext uri="{FF2B5EF4-FFF2-40B4-BE49-F238E27FC236}">
                <a16:creationId xmlns:a16="http://schemas.microsoft.com/office/drawing/2014/main" id="{0BC2635E-CC94-4730-943F-33FDF2102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4450"/>
            <a:ext cx="676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90000"/>
                </a:solidFill>
              </a:rPr>
              <a:t>Сопоставление с национальной рамкой квалификаций</a:t>
            </a:r>
          </a:p>
        </p:txBody>
      </p:sp>
      <p:sp>
        <p:nvSpPr>
          <p:cNvPr id="35928" name="Номер слайда 4">
            <a:extLst>
              <a:ext uri="{FF2B5EF4-FFF2-40B4-BE49-F238E27FC236}">
                <a16:creationId xmlns:a16="http://schemas.microsoft.com/office/drawing/2014/main" id="{281A6867-BA5B-44C3-8C64-D2DABF4ED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737FF-C7E9-45DB-BA39-A499316F81C7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Линия 3">
            <a:extLst>
              <a:ext uri="{FF2B5EF4-FFF2-40B4-BE49-F238E27FC236}">
                <a16:creationId xmlns:a16="http://schemas.microsoft.com/office/drawing/2014/main" id="{35A9A1AB-F76A-4A18-A2B8-270F6144B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1" name="Поле 4">
            <a:extLst>
              <a:ext uri="{FF2B5EF4-FFF2-40B4-BE49-F238E27FC236}">
                <a16:creationId xmlns:a16="http://schemas.microsoft.com/office/drawing/2014/main" id="{BD2D7297-62D2-42E7-B3D7-6AEC1A62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37892" name="TextBox 7">
            <a:extLst>
              <a:ext uri="{FF2B5EF4-FFF2-40B4-BE49-F238E27FC236}">
                <a16:creationId xmlns:a16="http://schemas.microsoft.com/office/drawing/2014/main" id="{D967321B-70D8-422A-996D-63E84B85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713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и индикаторы (результаты обучения) их достижения по направлению 19.03.01 Биотехнология (профиль «Биотехнология», прикладной тип бакалавриата)</a:t>
            </a:r>
            <a:endParaRPr lang="ru-RU" altLang="ru-RU" sz="15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2821D6-127A-4067-B0EB-2C89E42D4D1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050925"/>
          <a:ext cx="8229600" cy="1370013"/>
        </p:xfrm>
        <a:graphic>
          <a:graphicData uri="http://schemas.openxmlformats.org/drawingml/2006/table">
            <a:tbl>
              <a:tblPr/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 деятельности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или область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 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ПК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наименование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индикатора (результатов обучения) достижения ПК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(профессиональный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стандарт, анализ опыта)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Обобщенные трудовые функции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Производственно-технологический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Организационно-управленческий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15" name="TextBox 10">
            <a:extLst>
              <a:ext uri="{FF2B5EF4-FFF2-40B4-BE49-F238E27FC236}">
                <a16:creationId xmlns:a16="http://schemas.microsoft.com/office/drawing/2014/main" id="{14D24B3A-DFAC-4AD2-A78F-59AC18FE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13100"/>
            <a:ext cx="8785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990000"/>
                </a:solidFill>
                <a:latin typeface="Times New Roman" panose="02020603050405020304" pitchFamily="18" charset="0"/>
              </a:rPr>
              <a:t>Профессиональные компетенции и индикаторы (результаты обучения) их достижения по направлению 19.04.01 Биотехнология (профиль «Промышленная биотехнология и биоинженерия»)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C900AB8-4F28-4E1D-8BD7-CE5232D31DAA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3919538"/>
          <a:ext cx="8147050" cy="1525587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 деятельности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или область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 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ПК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наименование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индикатора (результатов обучения) достижения ПК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(профессиональный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стандарт, анализ опыта)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Обобщенные трудовые функции</a:t>
                      </a: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Производственно-технологический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Организационно-управленческий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5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тип задач профессиональной деятельности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40" name="Номер слайда 4">
            <a:extLst>
              <a:ext uri="{FF2B5EF4-FFF2-40B4-BE49-F238E27FC236}">
                <a16:creationId xmlns:a16="http://schemas.microsoft.com/office/drawing/2014/main" id="{36A1B238-0C25-4AF2-8C18-0C705F00B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AFE093-9B16-466E-B95A-1C6A7738BD3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4">
            <a:extLst>
              <a:ext uri="{FF2B5EF4-FFF2-40B4-BE49-F238E27FC236}">
                <a16:creationId xmlns:a16="http://schemas.microsoft.com/office/drawing/2014/main" id="{0F162456-1278-407A-942B-FF72060AB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9788" y="6532563"/>
            <a:ext cx="504825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2E395A-6F54-4F1E-A2BF-45F8B5BE72AC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39939" name="Рисунок 3">
            <a:extLst>
              <a:ext uri="{FF2B5EF4-FFF2-40B4-BE49-F238E27FC236}">
                <a16:creationId xmlns:a16="http://schemas.microsoft.com/office/drawing/2014/main" id="{7F8D5BD5-4592-4473-B68E-9FFCDF22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375"/>
            <a:ext cx="91440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Линия 3">
            <a:extLst>
              <a:ext uri="{FF2B5EF4-FFF2-40B4-BE49-F238E27FC236}">
                <a16:creationId xmlns:a16="http://schemas.microsoft.com/office/drawing/2014/main" id="{79F793F6-B789-46F8-8C8D-AA19BF820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Поле 4">
            <a:extLst>
              <a:ext uri="{FF2B5EF4-FFF2-40B4-BE49-F238E27FC236}">
                <a16:creationId xmlns:a16="http://schemas.microsoft.com/office/drawing/2014/main" id="{631A5624-33EA-4E3B-A152-A7CA9FADF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Линия 3">
            <a:extLst>
              <a:ext uri="{FF2B5EF4-FFF2-40B4-BE49-F238E27FC236}">
                <a16:creationId xmlns:a16="http://schemas.microsoft.com/office/drawing/2014/main" id="{B3A664C1-3B2F-4AD3-8024-5396FD070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7" name="Поле 4">
            <a:extLst>
              <a:ext uri="{FF2B5EF4-FFF2-40B4-BE49-F238E27FC236}">
                <a16:creationId xmlns:a16="http://schemas.microsoft.com/office/drawing/2014/main" id="{8495C002-CB44-460B-BD24-77A31E0B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8E8BC2DE-4E40-45C2-8CC8-C2708C64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8569325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500" b="1" i="1">
                <a:solidFill>
                  <a:srgbClr val="990000"/>
                </a:solidFill>
              </a:rPr>
              <a:t>Профессиональные стандарты, имеющие отношение к подготовке биотехнологов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3C30B-B89C-44D6-ACFB-958AD6BFC27F}"/>
              </a:ext>
            </a:extLst>
          </p:cNvPr>
          <p:cNvSpPr txBox="1"/>
          <p:nvPr/>
        </p:nvSpPr>
        <p:spPr>
          <a:xfrm>
            <a:off x="215900" y="1233488"/>
            <a:ext cx="8748713" cy="5219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Профессиональный стандарт «Специалист по промышленной фармации в области исследований лекарственных средств», утверждённый приказом Министерства труда и социальной защиты Российской Федерации от 22 мая 2017 г. № 432н (зарегистрирован Министерством юстиции Российской Федерации 27 июля 2017 г., регистрационный № 47554)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Профессиональный стандарт «Специалист по валидации (квалификации) фармацевтического производства», утверждённый приказом Министерства труда и социальной защиты Российской Федерации от 22 мая 2017 г. № 434н (зарегистрирован Министерством юстиции Российской Федерации 10 июля 2017 г., регистрационный № 47345)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Профессиональный стандарт «Специалист по промышленной фармации в области контроля качества лекарственных средств», утверждённый приказом Министерства труда и социальной защиты Российской Федерации от 22 мая 2017 г. № 431н (зарегистрирован Министерством юстиции Российской Федерации 10 июля 2017 г., регистрационный № 47346)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Профессиональный стандарт «Специалист по промышленной фармации в области производства лекарственных средств», утверждённый приказом Министерства труда и социальной защиты Российской Федерации от 22 мая 2017 г. № 430н (зарегистрирован Министерством юстиции Российской Федерации 06 июня 2017 г., регистрационный № 46966)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Профессиональный стандарт «Специалист - технолог в области природоохранных (экологических) биотехнологий», утверждённый приказом Министерства труда и социальной защиты Российской Федерации от 21 декабря 2015 г. № 1046н (зарегистрирован Министерством юстиции Российской Федерации 20 января 2016 г., регистрационный № 40654)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Профессиональный стандарт «Специалист – технолог по производству моющих и чистящих средств биотехнологическим методом», утверждённый приказом Министерства труда и социальной защиты Российской Федерации от 21 декабря 2015 г. № 1049н (зарегистрирован Министерством юстиции Российской Федерации 21 января 2016 г., регистрационный № 40697)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Профессиональный стандарт «Специалист – технолог в области биоэнергетических технологий», утверждённый приказом Министерства труда и социальной защиты Российской Федерации от 21 декабря 2015 г. № 1054н (зарегистрирован Министерством юстиции Российской Федерации 21 января 2016 г., регистрационный № 40684)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Профессиональный стандарт «Специалист по контролю качества биотехнологического производства препаратов для растениеводства», утверждённый приказом Министерства труда и социальной защиты Российской Федерации от 21 декабря 2015 г. № 1043н (зарегистрирован Министерством юстиции Российской Федерации 20 января 2016 г., регистрационный № 40672)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Профессиональный стандарт «Специалист в области разработки, сопровождения и интеграции технологических процессов и производств в области биотехнических систем и технологий», утверждённый приказом Министерства труда и социальной защиты РФ от 28.12.2015 №1157н.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Номер слайда 4">
            <a:extLst>
              <a:ext uri="{FF2B5EF4-FFF2-40B4-BE49-F238E27FC236}">
                <a16:creationId xmlns:a16="http://schemas.microsoft.com/office/drawing/2014/main" id="{CCDB9501-D4CD-4D6A-8819-2D18708E6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F07C98-40AB-4B4D-914A-351E24C8DA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18AD4-3265-4BC7-897E-B5906F1AD54D}"/>
              </a:ext>
            </a:extLst>
          </p:cNvPr>
          <p:cNvSpPr txBox="1"/>
          <p:nvPr/>
        </p:nvSpPr>
        <p:spPr>
          <a:xfrm>
            <a:off x="215900" y="404813"/>
            <a:ext cx="87487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Профессиональный стандарт </a:t>
            </a:r>
            <a:r>
              <a:rPr lang="ru-RU" sz="1200" b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«Специалист в области биотехнологии биологически активных веществ»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утверждённый приказом Министерства труда и социальной защиты Российской Федерации от 22 июня 2020 г. № 441н (зарегистрирован Министерством юстиции Российской Федерации 19 августа 2020 г., регистрационный № 59324)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>
            <a:extLst>
              <a:ext uri="{FF2B5EF4-FFF2-40B4-BE49-F238E27FC236}">
                <a16:creationId xmlns:a16="http://schemas.microsoft.com/office/drawing/2014/main" id="{E6E39DC6-E227-474B-A726-7831452E7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450"/>
            <a:ext cx="633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Федеральный закон от 29 декабря 2012 г. № 273-ФЗ «Об образовании в Российской Федерации»</a:t>
            </a:r>
          </a:p>
        </p:txBody>
      </p:sp>
      <p:sp>
        <p:nvSpPr>
          <p:cNvPr id="7171" name="Номер слайда 4">
            <a:extLst>
              <a:ext uri="{FF2B5EF4-FFF2-40B4-BE49-F238E27FC236}">
                <a16:creationId xmlns:a16="http://schemas.microsoft.com/office/drawing/2014/main" id="{38A15772-8C25-411B-945D-F8C1A73C7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3E094E-F4B0-4711-B554-C11A0904EA7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EF414582-E984-4CC5-8278-F8EE7D0B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87400"/>
            <a:ext cx="6911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Глава 12. УПРАВЛЕНИЕ СИСТЕМОЙ ОБРАЗОВАНИЯ. ГОСУДАРСТВЕННАЯ РЕГЛАМЕНТАЦИЯ ОБРАЗОВАТЕЛЬНОЙ ДЕЯТЕЛЬНОСТИ 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69935053-6C90-4AE3-B9C7-8239385C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Статья 95. </a:t>
            </a:r>
            <a:r>
              <a:rPr lang="ru-RU" altLang="ru-RU" sz="1400" b="1">
                <a:solidFill>
                  <a:srgbClr val="990000"/>
                </a:solidFill>
              </a:rPr>
              <a:t>Независимая оценка качества образования </a:t>
            </a:r>
            <a:r>
              <a:rPr lang="ru-RU" altLang="ru-RU" sz="1400" b="1">
                <a:solidFill>
                  <a:srgbClr val="000066"/>
                </a:solidFill>
              </a:rPr>
              <a:t>(Общественная оценка качества образования)</a:t>
            </a:r>
          </a:p>
        </p:txBody>
      </p:sp>
      <p:sp>
        <p:nvSpPr>
          <p:cNvPr id="7174" name="TextBox 9">
            <a:extLst>
              <a:ext uri="{FF2B5EF4-FFF2-40B4-BE49-F238E27FC236}">
                <a16:creationId xmlns:a16="http://schemas.microsoft.com/office/drawing/2014/main" id="{7E50F590-7135-433B-9040-FC978C1F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7852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1. Независимая оценка качества образования осуществляется в отношении организаций, осуществляющих образовательную деятельность, и реализуемых ими образовательных программ в целях определения соответствия предоставляемого образования потребностям физического лица и юридического лица, в интересах которых осуществляется образовательная деятельность, оказания им содействия в выборе организации, осуществляющей образовательную деятельность, и образовательной программы, повышения конкурентоспособности организаций, осуществляющих образовательную деятельность, и реализуемых ими образовательных программ на российском и международном рынках.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4. … При осуществлении независимой оценки качества образования используется обще-доступная информация об организациях, осуществляющих образовательную деятельность,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и о реализуемых ими образовательных программах.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5. Независимая оценка качества образования осуществляется также в рамках международных сопоставительных исследований в сфере образования. (</a:t>
            </a:r>
            <a:r>
              <a:rPr lang="ru-RU" altLang="ru-RU" sz="1400" b="1">
                <a:solidFill>
                  <a:srgbClr val="990000"/>
                </a:solidFill>
              </a:rPr>
              <a:t>Европейская аккредитация и оценка качества</a:t>
            </a:r>
            <a:r>
              <a:rPr lang="ru-RU" altLang="ru-RU" sz="1400" b="1">
                <a:solidFill>
                  <a:srgbClr val="000066"/>
                </a:solidFill>
              </a:rPr>
              <a:t>).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6. Результаты независимой оценки качества образования </a:t>
            </a:r>
            <a:r>
              <a:rPr lang="ru-RU" altLang="ru-RU" sz="1400" b="1">
                <a:solidFill>
                  <a:srgbClr val="990000"/>
                </a:solidFill>
              </a:rPr>
              <a:t>не влекут за собой приостановление или аннулирование лицензии</a:t>
            </a:r>
            <a:r>
              <a:rPr lang="ru-RU" altLang="ru-RU" sz="1400" b="1">
                <a:solidFill>
                  <a:srgbClr val="000066"/>
                </a:solidFill>
              </a:rPr>
              <a:t> на осуществление образовательной деятельности, приостановление государственной аккредитации или лишение государственной аккредитации в отношении организаций, осуществляющих образовательную деятельность. </a:t>
            </a:r>
          </a:p>
        </p:txBody>
      </p:sp>
      <p:sp>
        <p:nvSpPr>
          <p:cNvPr id="7175" name="Линия 3">
            <a:extLst>
              <a:ext uri="{FF2B5EF4-FFF2-40B4-BE49-F238E27FC236}">
                <a16:creationId xmlns:a16="http://schemas.microsoft.com/office/drawing/2014/main" id="{34B19A9D-CB3D-4922-9744-52AB31D4C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Поле 4">
            <a:extLst>
              <a:ext uri="{FF2B5EF4-FFF2-40B4-BE49-F238E27FC236}">
                <a16:creationId xmlns:a16="http://schemas.microsoft.com/office/drawing/2014/main" id="{263051A1-6207-4A02-A12F-7CE3DA2EA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>
            <a:extLst>
              <a:ext uri="{FF2B5EF4-FFF2-40B4-BE49-F238E27FC236}">
                <a16:creationId xmlns:a16="http://schemas.microsoft.com/office/drawing/2014/main" id="{AEB4D6F2-2C36-49C6-9463-9DD8CF77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8913"/>
            <a:ext cx="789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Проект приказа «Об утверждении перечней специальностей и направлений подготовки высшего образования» </a:t>
            </a:r>
          </a:p>
        </p:txBody>
      </p:sp>
      <p:sp>
        <p:nvSpPr>
          <p:cNvPr id="44035" name="Поле 4">
            <a:extLst>
              <a:ext uri="{FF2B5EF4-FFF2-40B4-BE49-F238E27FC236}">
                <a16:creationId xmlns:a16="http://schemas.microsoft.com/office/drawing/2014/main" id="{B5A8CD51-00E9-49D9-B37B-299F989E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44036" name="Линия 3">
            <a:extLst>
              <a:ext uri="{FF2B5EF4-FFF2-40B4-BE49-F238E27FC236}">
                <a16:creationId xmlns:a16="http://schemas.microsoft.com/office/drawing/2014/main" id="{C50EDA29-030D-4284-A290-3296C32D8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7" name="Номер слайда 4">
            <a:extLst>
              <a:ext uri="{FF2B5EF4-FFF2-40B4-BE49-F238E27FC236}">
                <a16:creationId xmlns:a16="http://schemas.microsoft.com/office/drawing/2014/main" id="{53802A67-DAD3-4F6C-B2D1-4CA49546B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82025" y="6532563"/>
            <a:ext cx="454025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EA593-F9E3-4026-8142-12C66BBBB46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B8420EC8-49E9-438C-8487-B905F4AF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716338"/>
            <a:ext cx="80200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">
            <a:extLst>
              <a:ext uri="{FF2B5EF4-FFF2-40B4-BE49-F238E27FC236}">
                <a16:creationId xmlns:a16="http://schemas.microsoft.com/office/drawing/2014/main" id="{8AFA529D-7E2A-4F26-8CD8-BBF81F78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44563"/>
            <a:ext cx="8086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ле 4">
            <a:extLst>
              <a:ext uri="{FF2B5EF4-FFF2-40B4-BE49-F238E27FC236}">
                <a16:creationId xmlns:a16="http://schemas.microsoft.com/office/drawing/2014/main" id="{2204D7B9-5018-4D1E-8572-D461ACC5F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46083" name="Линия 3">
            <a:extLst>
              <a:ext uri="{FF2B5EF4-FFF2-40B4-BE49-F238E27FC236}">
                <a16:creationId xmlns:a16="http://schemas.microsoft.com/office/drawing/2014/main" id="{DD0F77AF-98F0-46B8-8CEB-E6CD4CE52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4" name="Номер слайда 4">
            <a:extLst>
              <a:ext uri="{FF2B5EF4-FFF2-40B4-BE49-F238E27FC236}">
                <a16:creationId xmlns:a16="http://schemas.microsoft.com/office/drawing/2014/main" id="{60FBED99-DBA1-4C8A-8129-ECC301692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120DB-A5A8-4B2A-B72A-41D86B8B03A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  <p:pic>
        <p:nvPicPr>
          <p:cNvPr id="46085" name="Picture 51">
            <a:extLst>
              <a:ext uri="{FF2B5EF4-FFF2-40B4-BE49-F238E27FC236}">
                <a16:creationId xmlns:a16="http://schemas.microsoft.com/office/drawing/2014/main" id="{3F178018-95FE-443E-9B60-2F4B9390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05038"/>
            <a:ext cx="8810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2">
            <a:extLst>
              <a:ext uri="{FF2B5EF4-FFF2-40B4-BE49-F238E27FC236}">
                <a16:creationId xmlns:a16="http://schemas.microsoft.com/office/drawing/2014/main" id="{CB5AE227-5387-42FA-9956-0FDE10A3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33375"/>
            <a:ext cx="8562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4">
            <a:extLst>
              <a:ext uri="{FF2B5EF4-FFF2-40B4-BE49-F238E27FC236}">
                <a16:creationId xmlns:a16="http://schemas.microsoft.com/office/drawing/2014/main" id="{F2CE90C4-F3B5-4DA6-B372-A5E6548D5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3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AB9A0C-E22F-4EC7-8C5D-A37A47BF596F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8131" name="TextBox 4">
            <a:extLst>
              <a:ext uri="{FF2B5EF4-FFF2-40B4-BE49-F238E27FC236}">
                <a16:creationId xmlns:a16="http://schemas.microsoft.com/office/drawing/2014/main" id="{551B1EFE-3177-4696-B556-0FF7C5EA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1225"/>
            <a:ext cx="712946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1. Структура Европейского приложения к диплому. Рекомендации по заполнению отдельных разделов и позиций на русском и английском языках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2. Образец Diploma Supplement</a:t>
            </a:r>
          </a:p>
        </p:txBody>
      </p:sp>
      <p:sp>
        <p:nvSpPr>
          <p:cNvPr id="48132" name="TextBox 5">
            <a:extLst>
              <a:ext uri="{FF2B5EF4-FFF2-40B4-BE49-F238E27FC236}">
                <a16:creationId xmlns:a16="http://schemas.microsoft.com/office/drawing/2014/main" id="{FC3DFA84-590C-4892-AC7C-F4BEDDF3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83518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700" b="1">
                <a:solidFill>
                  <a:srgbClr val="000066"/>
                </a:solidFill>
              </a:rPr>
              <a:t>Дополнительные документы к Приложению к диплому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1. Положение о Европейском Приложении к диплому ФГБОУ «РХТУ им. Д.И. Менделеева»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2. Договор (договор-оферта) на оказание услуг (в случае, если ЕПД выдается на платной основе)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3. Форма заявления на оформление Европейского приложения к диплому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4. Согласие на обработку персональных данных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5. Доверенность на получение Европейского приложения к диплому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6. Акт приема-сдачи оказанных услуг по договору (договору-оферте) на оформление и выдачу Европейского приложения к диплому</a:t>
            </a:r>
          </a:p>
        </p:txBody>
      </p:sp>
      <p:sp>
        <p:nvSpPr>
          <p:cNvPr id="48133" name="TextBox 4">
            <a:extLst>
              <a:ext uri="{FF2B5EF4-FFF2-40B4-BE49-F238E27FC236}">
                <a16:creationId xmlns:a16="http://schemas.microsoft.com/office/drawing/2014/main" id="{7B471076-E546-48CF-94E9-566596626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2723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Приложение к диплому (</a:t>
            </a:r>
            <a:r>
              <a:rPr lang="en-US" altLang="ru-RU" sz="2400" b="1">
                <a:solidFill>
                  <a:srgbClr val="C00000"/>
                </a:solidFill>
              </a:rPr>
              <a:t>Diploma Supplement)</a:t>
            </a:r>
            <a:endParaRPr lang="ru-RU" altLang="ru-RU" sz="2400" b="1">
              <a:solidFill>
                <a:srgbClr val="C00000"/>
              </a:solidFill>
            </a:endParaRPr>
          </a:p>
        </p:txBody>
      </p:sp>
      <p:sp>
        <p:nvSpPr>
          <p:cNvPr id="48134" name="Линия 3">
            <a:extLst>
              <a:ext uri="{FF2B5EF4-FFF2-40B4-BE49-F238E27FC236}">
                <a16:creationId xmlns:a16="http://schemas.microsoft.com/office/drawing/2014/main" id="{AC297EB8-2E8C-4600-92F6-52CF181A0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5" name="Поле 4">
            <a:extLst>
              <a:ext uri="{FF2B5EF4-FFF2-40B4-BE49-F238E27FC236}">
                <a16:creationId xmlns:a16="http://schemas.microsoft.com/office/drawing/2014/main" id="{25B97006-7882-49F8-8617-E107A2E2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Линия 3">
            <a:extLst>
              <a:ext uri="{FF2B5EF4-FFF2-40B4-BE49-F238E27FC236}">
                <a16:creationId xmlns:a16="http://schemas.microsoft.com/office/drawing/2014/main" id="{C3FD9A58-2F48-4EF3-900A-3BBCF12B8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79" name="Поле 4">
            <a:extLst>
              <a:ext uri="{FF2B5EF4-FFF2-40B4-BE49-F238E27FC236}">
                <a16:creationId xmlns:a16="http://schemas.microsoft.com/office/drawing/2014/main" id="{E1413658-C61E-4035-9D82-3D339C61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20B0D23-9252-4966-A9F0-D68F6869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6675"/>
            <a:ext cx="66246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800000"/>
                </a:solidFill>
              </a:rPr>
              <a:t>Образец «Приложения к диплому» биотехнолога</a:t>
            </a:r>
          </a:p>
        </p:txBody>
      </p:sp>
      <p:pic>
        <p:nvPicPr>
          <p:cNvPr id="50181" name="Рисунок 5">
            <a:extLst>
              <a:ext uri="{FF2B5EF4-FFF2-40B4-BE49-F238E27FC236}">
                <a16:creationId xmlns:a16="http://schemas.microsoft.com/office/drawing/2014/main" id="{12AF026B-E52A-4482-8DA3-8EFAE962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225"/>
            <a:ext cx="3887787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6">
            <a:extLst>
              <a:ext uri="{FF2B5EF4-FFF2-40B4-BE49-F238E27FC236}">
                <a16:creationId xmlns:a16="http://schemas.microsoft.com/office/drawing/2014/main" id="{3D213E1A-541A-4BE4-B7B2-6146C629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620713"/>
            <a:ext cx="37465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Номер слайда 4">
            <a:extLst>
              <a:ext uri="{FF2B5EF4-FFF2-40B4-BE49-F238E27FC236}">
                <a16:creationId xmlns:a16="http://schemas.microsoft.com/office/drawing/2014/main" id="{8317AA7B-53F2-48F7-9874-67139B5AD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D3E34-E1F7-44C6-8A39-F03EFF9588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Линия 3">
            <a:extLst>
              <a:ext uri="{FF2B5EF4-FFF2-40B4-BE49-F238E27FC236}">
                <a16:creationId xmlns:a16="http://schemas.microsoft.com/office/drawing/2014/main" id="{F7553C36-4700-411C-B870-6DCDF6F5B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7" name="Поле 4">
            <a:extLst>
              <a:ext uri="{FF2B5EF4-FFF2-40B4-BE49-F238E27FC236}">
                <a16:creationId xmlns:a16="http://schemas.microsoft.com/office/drawing/2014/main" id="{05F6CD44-AE9C-490F-9297-D064F0AB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pic>
        <p:nvPicPr>
          <p:cNvPr id="52228" name="Рисунок 2">
            <a:extLst>
              <a:ext uri="{FF2B5EF4-FFF2-40B4-BE49-F238E27FC236}">
                <a16:creationId xmlns:a16="http://schemas.microsoft.com/office/drawing/2014/main" id="{3044A660-1619-4031-B5FD-153922B4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5135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Рисунок 3">
            <a:extLst>
              <a:ext uri="{FF2B5EF4-FFF2-40B4-BE49-F238E27FC236}">
                <a16:creationId xmlns:a16="http://schemas.microsoft.com/office/drawing/2014/main" id="{9AC641BD-C062-42F3-9571-D0A119DA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87338"/>
            <a:ext cx="41084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Номер слайда 4">
            <a:extLst>
              <a:ext uri="{FF2B5EF4-FFF2-40B4-BE49-F238E27FC236}">
                <a16:creationId xmlns:a16="http://schemas.microsoft.com/office/drawing/2014/main" id="{C1A37B69-A5FF-4A05-934A-6161478F4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E7643-8E61-46B1-B5A5-1B81910683E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Линия 3">
            <a:extLst>
              <a:ext uri="{FF2B5EF4-FFF2-40B4-BE49-F238E27FC236}">
                <a16:creationId xmlns:a16="http://schemas.microsoft.com/office/drawing/2014/main" id="{7BACE7DB-87B9-4BB7-9EEB-8343841E3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5" name="Поле 4">
            <a:extLst>
              <a:ext uri="{FF2B5EF4-FFF2-40B4-BE49-F238E27FC236}">
                <a16:creationId xmlns:a16="http://schemas.microsoft.com/office/drawing/2014/main" id="{5B383B5B-C0DD-4037-A738-C4B17C06B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54276" name="Номер слайда 4">
            <a:extLst>
              <a:ext uri="{FF2B5EF4-FFF2-40B4-BE49-F238E27FC236}">
                <a16:creationId xmlns:a16="http://schemas.microsoft.com/office/drawing/2014/main" id="{E596D699-AD34-42A6-A223-00F70226D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E9A63-E92B-43F2-B117-2E3617D5349F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54277" name="Rectangle 8">
            <a:extLst>
              <a:ext uri="{FF2B5EF4-FFF2-40B4-BE49-F238E27FC236}">
                <a16:creationId xmlns:a16="http://schemas.microsoft.com/office/drawing/2014/main" id="{DBAD24F6-AAF5-4DBB-9563-F4D6217B6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450"/>
            <a:ext cx="575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990000"/>
                </a:solidFill>
              </a:rPr>
              <a:t>Качество образовательной программы</a:t>
            </a:r>
          </a:p>
        </p:txBody>
      </p:sp>
      <p:sp>
        <p:nvSpPr>
          <p:cNvPr id="54278" name="Rectangle 9">
            <a:extLst>
              <a:ext uri="{FF2B5EF4-FFF2-40B4-BE49-F238E27FC236}">
                <a16:creationId xmlns:a16="http://schemas.microsoft.com/office/drawing/2014/main" id="{9F572673-4721-40E3-933D-601C74290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92138"/>
            <a:ext cx="81375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990000"/>
                </a:solidFill>
              </a:rPr>
              <a:t>- Обеспечение качества</a:t>
            </a:r>
            <a:r>
              <a:rPr lang="ru-RU" altLang="ru-RU" sz="1600" b="1">
                <a:solidFill>
                  <a:srgbClr val="000066"/>
                </a:solidFill>
              </a:rPr>
              <a:t> (Quality </a:t>
            </a:r>
            <a:r>
              <a:rPr lang="en-US" altLang="ru-RU" sz="1600" b="1">
                <a:solidFill>
                  <a:srgbClr val="000066"/>
                </a:solidFill>
              </a:rPr>
              <a:t>assurance)</a:t>
            </a:r>
            <a:r>
              <a:rPr lang="ru-RU" altLang="ru-RU" sz="1600" b="1">
                <a:solidFill>
                  <a:srgbClr val="000066"/>
                </a:solidFill>
              </a:rPr>
              <a:t> – наличие ресурсов в образовательном учреждении, соответствие нормативно-правовой базе, стандартам обучения.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990000"/>
                </a:solidFill>
              </a:rPr>
              <a:t>- Управление качеством</a:t>
            </a:r>
            <a:r>
              <a:rPr lang="ru-RU" altLang="ru-RU" sz="1600" b="1">
                <a:solidFill>
                  <a:srgbClr val="000066"/>
                </a:solidFill>
              </a:rPr>
              <a:t> (Quality management) – управление ресурсами, системами и деятельностью, направленное на обеспечение качества.</a:t>
            </a:r>
            <a:endParaRPr lang="en-US" altLang="ru-RU" sz="16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ru-RU" sz="1600" b="1">
                <a:solidFill>
                  <a:srgbClr val="990000"/>
                </a:solidFill>
              </a:rPr>
              <a:t>- </a:t>
            </a:r>
            <a:r>
              <a:rPr lang="ru-RU" altLang="ru-RU" sz="1600" b="1">
                <a:solidFill>
                  <a:srgbClr val="990000"/>
                </a:solidFill>
              </a:rPr>
              <a:t>Оценка качества </a:t>
            </a:r>
            <a:r>
              <a:rPr lang="ru-RU" altLang="ru-RU" sz="1600" b="1">
                <a:solidFill>
                  <a:srgbClr val="000066"/>
                </a:solidFill>
              </a:rPr>
              <a:t>(Quality </a:t>
            </a:r>
            <a:r>
              <a:rPr lang="en-US" altLang="ru-RU" sz="1600" b="1">
                <a:solidFill>
                  <a:srgbClr val="000066"/>
                </a:solidFill>
              </a:rPr>
              <a:t>assessment</a:t>
            </a:r>
            <a:r>
              <a:rPr lang="ru-RU" altLang="ru-RU" sz="1600" b="1">
                <a:solidFill>
                  <a:srgbClr val="000066"/>
                </a:solidFill>
              </a:rPr>
              <a:t>/</a:t>
            </a:r>
            <a:r>
              <a:rPr lang="en-US" altLang="ru-RU" sz="1600" b="1">
                <a:solidFill>
                  <a:srgbClr val="000066"/>
                </a:solidFill>
              </a:rPr>
              <a:t>Evaluation)</a:t>
            </a:r>
            <a:r>
              <a:rPr lang="ru-RU" altLang="ru-RU" sz="1600" b="1">
                <a:solidFill>
                  <a:srgbClr val="000066"/>
                </a:solidFill>
              </a:rPr>
              <a:t> – совокупность всех мероприятий, целью которых является оценка качества подготовки студентов, преподавания и академического обучения по предмету или в рамках учебного подразделения, а также анализ организации учебных занятий, реализуемых учебных программ с точки зрения качества, соответствия поставленным задачам и правильности выбора инструментов преподавания и обучения согласно установленным критериям. В ходе критического рассмотрения и анализа объектов оценки выявляются заинтересованность и ответственность вуза за обеспечение качества, сильные и слабые стороны существующей практики обучения и формулируются предложения по поддержанию качества обучения на должном уровне. </a:t>
            </a:r>
            <a:endParaRPr lang="ru-RU" altLang="ru-RU" sz="1600" b="1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990000"/>
                </a:solidFill>
              </a:rPr>
              <a:t>- Контроль качества</a:t>
            </a:r>
            <a:r>
              <a:rPr lang="ru-RU" altLang="ru-RU" sz="1600" b="1">
                <a:solidFill>
                  <a:srgbClr val="000066"/>
                </a:solidFill>
              </a:rPr>
              <a:t> (Quality Control) –</a:t>
            </a:r>
            <a:r>
              <a:rPr lang="en-US" altLang="ru-RU" sz="1600" b="1">
                <a:solidFill>
                  <a:srgbClr val="000066"/>
                </a:solidFill>
              </a:rPr>
              <a:t> </a:t>
            </a:r>
            <a:r>
              <a:rPr lang="ru-RU" altLang="ru-RU" sz="1600" b="1">
                <a:solidFill>
                  <a:srgbClr val="000066"/>
                </a:solidFill>
              </a:rPr>
              <a:t>включает в себя наличие критериев оценки, процедуры оценки и сертификации умений/компетенций, аккредитацию и лицензирование образовательных структур, контроль процесса обучения, процедуры </a:t>
            </a:r>
            <a:r>
              <a:rPr lang="ru-RU" altLang="ru-RU" sz="1600" b="1">
                <a:solidFill>
                  <a:srgbClr val="990000"/>
                </a:solidFill>
              </a:rPr>
              <a:t>самооценки</a:t>
            </a:r>
            <a:r>
              <a:rPr lang="ru-RU" altLang="ru-RU" sz="1600" b="1">
                <a:solidFill>
                  <a:srgbClr val="000066"/>
                </a:solidFill>
              </a:rPr>
              <a:t> учебных заведений.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оле 4">
            <a:extLst>
              <a:ext uri="{FF2B5EF4-FFF2-40B4-BE49-F238E27FC236}">
                <a16:creationId xmlns:a16="http://schemas.microsoft.com/office/drawing/2014/main" id="{18D60DD5-FD24-420A-BD21-3F1CECA4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46850"/>
            <a:ext cx="755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  <p:sp>
        <p:nvSpPr>
          <p:cNvPr id="56323" name="Линия 3">
            <a:extLst>
              <a:ext uri="{FF2B5EF4-FFF2-40B4-BE49-F238E27FC236}">
                <a16:creationId xmlns:a16="http://schemas.microsoft.com/office/drawing/2014/main" id="{E3520C58-A6E2-4EB8-9BDF-520AB4330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F790F74E-3123-4898-8285-E68E897A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1982788"/>
            <a:ext cx="8096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000066"/>
                </a:solidFill>
              </a:rPr>
              <a:t>Спасибо за внимание и бескровной ПОА</a:t>
            </a:r>
            <a:r>
              <a:rPr lang="en-US" altLang="ru-RU" i="1">
                <a:solidFill>
                  <a:srgbClr val="000066"/>
                </a:solidFill>
              </a:rPr>
              <a:t>!</a:t>
            </a:r>
            <a:endParaRPr lang="ru-RU" altLang="ru-RU" i="1">
              <a:solidFill>
                <a:srgbClr val="000066"/>
              </a:solidFill>
            </a:endParaRPr>
          </a:p>
        </p:txBody>
      </p:sp>
      <p:sp>
        <p:nvSpPr>
          <p:cNvPr id="56325" name="Номер слайда 4">
            <a:extLst>
              <a:ext uri="{FF2B5EF4-FFF2-40B4-BE49-F238E27FC236}">
                <a16:creationId xmlns:a16="http://schemas.microsoft.com/office/drawing/2014/main" id="{AB078AE1-6BED-4A28-A965-A83CB667D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2563"/>
            <a:ext cx="4318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EB0A3-1AC9-4F4F-AECC-74DC876C4C9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>
            <a:extLst>
              <a:ext uri="{FF2B5EF4-FFF2-40B4-BE49-F238E27FC236}">
                <a16:creationId xmlns:a16="http://schemas.microsoft.com/office/drawing/2014/main" id="{E940D66C-6E1A-4568-BCA9-E046F17B9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8072F-6638-46A6-A275-4AB217F5A24E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9913885C-DB2E-49BE-953E-A06F346C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450"/>
            <a:ext cx="691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Глава 12. УПРАВЛЕНИЕ СИСТЕМОЙ ОБРАЗОВАНИЯ. ГОСУДАРСТВЕННАЯ РЕГЛАМЕНТАЦИЯ ОБРАЗОВАТЕЛЬНОЙ ДЕЯТЕЛЬНОСТИ </a:t>
            </a:r>
          </a:p>
        </p:txBody>
      </p:sp>
      <p:sp>
        <p:nvSpPr>
          <p:cNvPr id="9220" name="TextBox 6">
            <a:extLst>
              <a:ext uri="{FF2B5EF4-FFF2-40B4-BE49-F238E27FC236}">
                <a16:creationId xmlns:a16="http://schemas.microsoft.com/office/drawing/2014/main" id="{3BAFC6CE-4773-42AE-A514-564F5D4D1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Статья 96. Общественная аккредитация организаций, осуществляющих образовательную деятельность. </a:t>
            </a:r>
            <a:r>
              <a:rPr lang="ru-RU" altLang="ru-RU" sz="1400" b="1">
                <a:solidFill>
                  <a:srgbClr val="990000"/>
                </a:solidFill>
              </a:rPr>
              <a:t>Профессионально-общественная аккредитация образовательных программ. </a:t>
            </a:r>
          </a:p>
        </p:txBody>
      </p:sp>
      <p:sp>
        <p:nvSpPr>
          <p:cNvPr id="9221" name="TextBox 9">
            <a:extLst>
              <a:ext uri="{FF2B5EF4-FFF2-40B4-BE49-F238E27FC236}">
                <a16:creationId xmlns:a16="http://schemas.microsoft.com/office/drawing/2014/main" id="{9BC515C7-CA00-4ED3-B414-5272655C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7852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1. Организации, осуществляющие образовательную деятельность, могут получать общественную аккредитацию в различных российских, иностранных и международных организациях (</a:t>
            </a:r>
            <a:r>
              <a:rPr lang="ru-RU" altLang="ru-RU" sz="1400" b="1">
                <a:solidFill>
                  <a:srgbClr val="990000"/>
                </a:solidFill>
              </a:rPr>
              <a:t>Международная аккредитация</a:t>
            </a:r>
            <a:r>
              <a:rPr lang="ru-RU" altLang="ru-RU" sz="1400" b="1">
                <a:solidFill>
                  <a:srgbClr val="000066"/>
                </a:solidFill>
              </a:rPr>
              <a:t>).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2. Под общественной аккредитацией понимается признание уровня деятельности организации, осуществляющей образовательную деятельность, соответствующим критериям и требованиям российских, иностранных и международных организаций. </a:t>
            </a:r>
            <a:r>
              <a:rPr lang="ru-RU" altLang="ru-RU" sz="1400" b="1">
                <a:solidFill>
                  <a:srgbClr val="990000"/>
                </a:solidFill>
              </a:rPr>
              <a:t>Порядок проведения общественной аккредитации, формы и методы оценки при ее проведении</a:t>
            </a:r>
            <a:r>
              <a:rPr lang="ru-RU" altLang="ru-RU" sz="1400" b="1">
                <a:solidFill>
                  <a:srgbClr val="000066"/>
                </a:solidFill>
              </a:rPr>
              <a:t>, а также права, предоставляемые аккредитованной организации, осуществляющей образовательную деятельность, </a:t>
            </a:r>
            <a:r>
              <a:rPr lang="ru-RU" altLang="ru-RU" sz="1400" b="1">
                <a:solidFill>
                  <a:srgbClr val="990000"/>
                </a:solidFill>
              </a:rPr>
              <a:t>устанавливаются общественной организацией</a:t>
            </a:r>
            <a:r>
              <a:rPr lang="ru-RU" altLang="ru-RU" sz="1400" b="1">
                <a:solidFill>
                  <a:srgbClr val="000066"/>
                </a:solidFill>
              </a:rPr>
              <a:t>, которая проводит общественную аккредитацию.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 4. Профессионально-общественная аккредитация профессиональных образовательных программ представляет собой признание качества и уровня подготовки выпускников, освоивших такую образовательную программу в конкретной организации, осуществляющей образовательную деятельность, отвечающими </a:t>
            </a:r>
            <a:r>
              <a:rPr lang="ru-RU" altLang="ru-RU" sz="1400" b="1">
                <a:solidFill>
                  <a:srgbClr val="990000"/>
                </a:solidFill>
              </a:rPr>
              <a:t>требованиям профессиональных стандартов, требованиям рынка труда к специалистам</a:t>
            </a:r>
            <a:r>
              <a:rPr lang="ru-RU" altLang="ru-RU" sz="1400" b="1">
                <a:solidFill>
                  <a:srgbClr val="000066"/>
                </a:solidFill>
              </a:rPr>
              <a:t>, рабочим и служащим соответствующего профиля.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5. На основе результатов профессионально-общественной аккредитации профессиональных образовательных программ работодателями, их объединениями или уполномоченными ими организациями могут формироваться </a:t>
            </a:r>
            <a:r>
              <a:rPr lang="ru-RU" altLang="ru-RU" sz="1400" b="1">
                <a:solidFill>
                  <a:srgbClr val="990000"/>
                </a:solidFill>
              </a:rPr>
              <a:t>рейтинги аккредитованных ими профессиональных образовательных программ и реализующих их организаций</a:t>
            </a:r>
            <a:r>
              <a:rPr lang="ru-RU" altLang="ru-RU" sz="1400" b="1">
                <a:solidFill>
                  <a:srgbClr val="000066"/>
                </a:solidFill>
              </a:rPr>
              <a:t>, осуществляющих образовательную деятельность.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400" b="1">
              <a:solidFill>
                <a:srgbClr val="000066"/>
              </a:solidFill>
            </a:endParaRPr>
          </a:p>
        </p:txBody>
      </p:sp>
      <p:sp>
        <p:nvSpPr>
          <p:cNvPr id="9222" name="Линия 3">
            <a:extLst>
              <a:ext uri="{FF2B5EF4-FFF2-40B4-BE49-F238E27FC236}">
                <a16:creationId xmlns:a16="http://schemas.microsoft.com/office/drawing/2014/main" id="{A3A05E26-AD88-443E-B9B4-E3859A40F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Поле 4">
            <a:extLst>
              <a:ext uri="{FF2B5EF4-FFF2-40B4-BE49-F238E27FC236}">
                <a16:creationId xmlns:a16="http://schemas.microsoft.com/office/drawing/2014/main" id="{7B5753B1-B97F-4406-8797-40B53CAE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>
            <a:extLst>
              <a:ext uri="{FF2B5EF4-FFF2-40B4-BE49-F238E27FC236}">
                <a16:creationId xmlns:a16="http://schemas.microsoft.com/office/drawing/2014/main" id="{D72C55BB-6E22-4664-8DF4-0905654E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-26988"/>
            <a:ext cx="4822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0066"/>
                </a:solidFill>
              </a:rPr>
              <a:t>Зачем нужна ПОА?</a:t>
            </a:r>
          </a:p>
        </p:txBody>
      </p:sp>
      <p:sp>
        <p:nvSpPr>
          <p:cNvPr id="11267" name="Номер слайда 4">
            <a:extLst>
              <a:ext uri="{FF2B5EF4-FFF2-40B4-BE49-F238E27FC236}">
                <a16:creationId xmlns:a16="http://schemas.microsoft.com/office/drawing/2014/main" id="{AFAEF7EB-9E14-46A2-8B6F-AE3EBB884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A6439-05C4-4E20-AAE7-AB2691D3FBFD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3FF6614F-78C8-4972-9B42-286CB97F8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981075"/>
            <a:ext cx="8856662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1) Повышение </a:t>
            </a:r>
            <a:r>
              <a:rPr lang="ru-RU" altLang="ru-RU" sz="1300" b="1">
                <a:solidFill>
                  <a:srgbClr val="990000"/>
                </a:solidFill>
              </a:rPr>
              <a:t>конкурентоспособности</a:t>
            </a:r>
            <a:r>
              <a:rPr lang="ru-RU" altLang="ru-RU" sz="1300" b="1">
                <a:solidFill>
                  <a:srgbClr val="000066"/>
                </a:solidFill>
              </a:rPr>
              <a:t> и рейтинга образовательной организации и реализуемых образовательных программ на российском и международном рынках.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2) Проведение </a:t>
            </a:r>
            <a:r>
              <a:rPr lang="ru-RU" altLang="ru-RU" sz="1300" b="1">
                <a:solidFill>
                  <a:srgbClr val="990000"/>
                </a:solidFill>
              </a:rPr>
              <a:t>мониторинга</a:t>
            </a:r>
            <a:r>
              <a:rPr lang="ru-RU" altLang="ru-RU" sz="1300" b="1">
                <a:solidFill>
                  <a:srgbClr val="000066"/>
                </a:solidFill>
              </a:rPr>
              <a:t> в системе образования.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3) Объективная и независимая оценка содержания, условий и </a:t>
            </a:r>
            <a:r>
              <a:rPr lang="ru-RU" altLang="ru-RU" sz="1300" b="1">
                <a:solidFill>
                  <a:srgbClr val="990000"/>
                </a:solidFill>
              </a:rPr>
              <a:t>качества образования.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4) Развитие </a:t>
            </a:r>
            <a:r>
              <a:rPr lang="ru-RU" altLang="ru-RU" sz="1300" b="1">
                <a:solidFill>
                  <a:srgbClr val="990000"/>
                </a:solidFill>
              </a:rPr>
              <a:t>сотрудничества с работодателями</a:t>
            </a:r>
            <a:r>
              <a:rPr lang="ru-RU" altLang="ru-RU" sz="1300" b="1">
                <a:solidFill>
                  <a:srgbClr val="000066"/>
                </a:solidFill>
              </a:rPr>
              <a:t>, повышение востребованности выпускников, привлечение работодателей к образовательному процессу и улучшению условий образовательной деятельности.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5) Помощь </a:t>
            </a:r>
            <a:r>
              <a:rPr lang="ru-RU" altLang="ru-RU" sz="1300" b="1">
                <a:solidFill>
                  <a:srgbClr val="990000"/>
                </a:solidFill>
              </a:rPr>
              <a:t>инвесторам,</a:t>
            </a:r>
            <a:r>
              <a:rPr lang="ru-RU" altLang="ru-RU" sz="1300" b="1">
                <a:solidFill>
                  <a:srgbClr val="000066"/>
                </a:solidFill>
              </a:rPr>
              <a:t> желающим эффективно вложить деньги в развитие образовательных структур.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6) </a:t>
            </a:r>
            <a:r>
              <a:rPr lang="ru-RU" altLang="ru-RU" sz="1300" b="1">
                <a:solidFill>
                  <a:srgbClr val="990000"/>
                </a:solidFill>
              </a:rPr>
              <a:t>Сопоставление</a:t>
            </a:r>
            <a:r>
              <a:rPr lang="ru-RU" altLang="ru-RU" sz="1300" b="1">
                <a:solidFill>
                  <a:srgbClr val="000066"/>
                </a:solidFill>
              </a:rPr>
              <a:t> национальной системы оценки результатов образования и сертификации, оценки и признания квалификаций с </a:t>
            </a:r>
            <a:r>
              <a:rPr lang="ru-RU" altLang="ru-RU" sz="1300" b="1">
                <a:solidFill>
                  <a:srgbClr val="990000"/>
                </a:solidFill>
              </a:rPr>
              <a:t>международными системами. 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7) Облегчение процедуры </a:t>
            </a:r>
            <a:r>
              <a:rPr lang="ru-RU" altLang="ru-RU" sz="1300" b="1">
                <a:solidFill>
                  <a:srgbClr val="990000"/>
                </a:solidFill>
              </a:rPr>
              <a:t>международного признания </a:t>
            </a:r>
            <a:r>
              <a:rPr lang="ru-RU" altLang="ru-RU" sz="1300" b="1">
                <a:solidFill>
                  <a:srgbClr val="000066"/>
                </a:solidFill>
              </a:rPr>
              <a:t>степеней и квалификаций.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8</a:t>
            </a:r>
            <a:r>
              <a:rPr lang="en-US" altLang="ru-RU" sz="1300" b="1">
                <a:solidFill>
                  <a:srgbClr val="000066"/>
                </a:solidFill>
              </a:rPr>
              <a:t>) </a:t>
            </a:r>
            <a:r>
              <a:rPr lang="ru-RU" altLang="ru-RU" sz="1300" b="1">
                <a:solidFill>
                  <a:srgbClr val="000066"/>
                </a:solidFill>
              </a:rPr>
              <a:t>Формирование </a:t>
            </a:r>
            <a:r>
              <a:rPr lang="ru-RU" altLang="ru-RU" sz="1300" b="1">
                <a:solidFill>
                  <a:srgbClr val="990000"/>
                </a:solidFill>
              </a:rPr>
              <a:t>государственных образовательных стандартов </a:t>
            </a:r>
            <a:r>
              <a:rPr lang="ru-RU" altLang="ru-RU" sz="1300" b="1">
                <a:solidFill>
                  <a:srgbClr val="000066"/>
                </a:solidFill>
              </a:rPr>
              <a:t>и программ всех уровней профессионального образования, в том числе, для обучения персонала в организациях, а также при разработке учебно-методических материалов к этим программам.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9) Разработка </a:t>
            </a:r>
            <a:r>
              <a:rPr lang="ru-RU" altLang="ru-RU" sz="1300" b="1">
                <a:solidFill>
                  <a:srgbClr val="990000"/>
                </a:solidFill>
              </a:rPr>
              <a:t>программ профессиональной подготовки, ДПО</a:t>
            </a:r>
            <a:r>
              <a:rPr lang="ru-RU" altLang="ru-RU" sz="1300" b="1">
                <a:solidFill>
                  <a:srgbClr val="000066"/>
                </a:solidFill>
              </a:rPr>
              <a:t>, повышения профессиональной квалификации, систем мотивации и стимулирования персонала и более эффективных </a:t>
            </a:r>
            <a:r>
              <a:rPr lang="ru-RU" altLang="ru-RU" sz="1300" b="1">
                <a:solidFill>
                  <a:srgbClr val="990000"/>
                </a:solidFill>
              </a:rPr>
              <a:t>методов оценивания и аттестации</a:t>
            </a:r>
            <a:r>
              <a:rPr lang="ru-RU" altLang="ru-RU" sz="1300" b="1">
                <a:solidFill>
                  <a:srgbClr val="000066"/>
                </a:solidFill>
              </a:rPr>
              <a:t> результатов профессионального обучения.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10) </a:t>
            </a:r>
            <a:r>
              <a:rPr lang="ru-RU" altLang="ru-RU" sz="1300" b="1">
                <a:solidFill>
                  <a:srgbClr val="990000"/>
                </a:solidFill>
              </a:rPr>
              <a:t>Проведение оценки и сертификации квалификаций </a:t>
            </a:r>
            <a:r>
              <a:rPr lang="ru-RU" altLang="ru-RU" sz="1300" b="1">
                <a:solidFill>
                  <a:srgbClr val="000066"/>
                </a:solidFill>
              </a:rPr>
              <a:t>различных категорий граждан, прошедших профессиональное обучение в различных формах.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11) Повышение </a:t>
            </a:r>
            <a:r>
              <a:rPr lang="ru-RU" altLang="ru-RU" sz="1300" b="1">
                <a:solidFill>
                  <a:srgbClr val="990000"/>
                </a:solidFill>
              </a:rPr>
              <a:t>мобильности кадров </a:t>
            </a:r>
            <a:r>
              <a:rPr lang="ru-RU" altLang="ru-RU" sz="1300" b="1">
                <a:solidFill>
                  <a:srgbClr val="000066"/>
                </a:solidFill>
              </a:rPr>
              <a:t>в рамках национальной экономики.</a:t>
            </a:r>
            <a:endParaRPr lang="en-US" altLang="ru-RU" sz="13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300" b="1">
                <a:solidFill>
                  <a:srgbClr val="000066"/>
                </a:solidFill>
              </a:rPr>
              <a:t>12) Обмен опытом </a:t>
            </a:r>
            <a:r>
              <a:rPr lang="ru-RU" altLang="ru-RU" sz="1300" b="1">
                <a:solidFill>
                  <a:srgbClr val="990000"/>
                </a:solidFill>
              </a:rPr>
              <a:t>«лучшей практики» </a:t>
            </a:r>
            <a:r>
              <a:rPr lang="ru-RU" altLang="ru-RU" sz="1300" b="1">
                <a:solidFill>
                  <a:srgbClr val="000066"/>
                </a:solidFill>
              </a:rPr>
              <a:t>при подготовке выпускников.</a:t>
            </a:r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D3C08AFD-53D2-4E95-B34A-E2BC5D2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784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0066"/>
                </a:solidFill>
              </a:rPr>
              <a:t>Общественно-профессиональная аккредитация - независимая аккредитация (в отличие от государственной аккредитации)</a:t>
            </a:r>
          </a:p>
        </p:txBody>
      </p:sp>
      <p:sp>
        <p:nvSpPr>
          <p:cNvPr id="11270" name="Линия 3">
            <a:extLst>
              <a:ext uri="{FF2B5EF4-FFF2-40B4-BE49-F238E27FC236}">
                <a16:creationId xmlns:a16="http://schemas.microsoft.com/office/drawing/2014/main" id="{7F1C8937-80DB-4C09-83C0-86B1AC882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Поле 4">
            <a:extLst>
              <a:ext uri="{FF2B5EF4-FFF2-40B4-BE49-F238E27FC236}">
                <a16:creationId xmlns:a16="http://schemas.microsoft.com/office/drawing/2014/main" id="{30B8E73D-84F9-4A8D-A9FF-1A33F69C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>
            <a:extLst>
              <a:ext uri="{FF2B5EF4-FFF2-40B4-BE49-F238E27FC236}">
                <a16:creationId xmlns:a16="http://schemas.microsoft.com/office/drawing/2014/main" id="{C63FA2BE-CF04-4737-BFF6-DE875E30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4450"/>
            <a:ext cx="4822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0066"/>
                </a:solidFill>
              </a:rPr>
              <a:t>Кто проводит ПОА?</a:t>
            </a:r>
          </a:p>
        </p:txBody>
      </p:sp>
      <p:sp>
        <p:nvSpPr>
          <p:cNvPr id="13315" name="Номер слайда 4">
            <a:extLst>
              <a:ext uri="{FF2B5EF4-FFF2-40B4-BE49-F238E27FC236}">
                <a16:creationId xmlns:a16="http://schemas.microsoft.com/office/drawing/2014/main" id="{8188CAA4-CE04-4DC9-B0D9-50B9473CA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FF80E1-9D21-4B6E-8704-5F612E83E50E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5641639C-D834-4229-9F64-9DC243EB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3550"/>
            <a:ext cx="6913562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>
            <a:extLst>
              <a:ext uri="{FF2B5EF4-FFF2-40B4-BE49-F238E27FC236}">
                <a16:creationId xmlns:a16="http://schemas.microsoft.com/office/drawing/2014/main" id="{951C91E7-58D8-49BC-8A31-7CF09953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-26988"/>
            <a:ext cx="8126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0066"/>
                </a:solidFill>
              </a:rPr>
              <a:t>Образовательные программы каких российских вузов, имеющие отношение к биотехнологии, прошли ПОА?</a:t>
            </a:r>
          </a:p>
        </p:txBody>
      </p:sp>
      <p:sp>
        <p:nvSpPr>
          <p:cNvPr id="15363" name="Номер слайда 4">
            <a:extLst>
              <a:ext uri="{FF2B5EF4-FFF2-40B4-BE49-F238E27FC236}">
                <a16:creationId xmlns:a16="http://schemas.microsoft.com/office/drawing/2014/main" id="{FE2473B6-A4F5-47DA-B0A8-873F26A41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2909AA-1F4F-48C9-A0F6-425B478914E4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48D7089-B808-4100-BF39-33D7EAD43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835150"/>
            <a:ext cx="7921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Национальный исследовательский Мордовский государственный университет им. Н.П. Огарёва, г. Саранск – 2020 г.</a:t>
            </a:r>
          </a:p>
        </p:txBody>
      </p:sp>
      <p:sp>
        <p:nvSpPr>
          <p:cNvPr id="15365" name="TextBox 6">
            <a:extLst>
              <a:ext uri="{FF2B5EF4-FFF2-40B4-BE49-F238E27FC236}">
                <a16:creationId xmlns:a16="http://schemas.microsoft.com/office/drawing/2014/main" id="{D3FBED50-954B-4301-8FC7-963E4D60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941388"/>
            <a:ext cx="536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</a:rPr>
              <a:t>«Биотехнология» (19.03.01, 19.04.01)</a:t>
            </a:r>
          </a:p>
        </p:txBody>
      </p:sp>
      <p:sp>
        <p:nvSpPr>
          <p:cNvPr id="15366" name="TextBox 8">
            <a:extLst>
              <a:ext uri="{FF2B5EF4-FFF2-40B4-BE49-F238E27FC236}">
                <a16:creationId xmlns:a16="http://schemas.microsoft.com/office/drawing/2014/main" id="{37B281AF-7A34-42A4-8149-DAA523C0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331913"/>
            <a:ext cx="8415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Северный (Арктический) федеральный университет им. М.В. Ломоносова – 2013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Северо-Кавказский федеральный университет, г. Ставрополь – 2017 г.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75E52473-3A35-4AFB-9481-8D4F13AF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28950"/>
            <a:ext cx="536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</a:rPr>
              <a:t>«Биология» (06.03.01, 06.04.01, 06.05.01)</a:t>
            </a:r>
          </a:p>
        </p:txBody>
      </p:sp>
      <p:sp>
        <p:nvSpPr>
          <p:cNvPr id="15368" name="TextBox 11">
            <a:extLst>
              <a:ext uri="{FF2B5EF4-FFF2-40B4-BE49-F238E27FC236}">
                <a16:creationId xmlns:a16="http://schemas.microsoft.com/office/drawing/2014/main" id="{E75681E6-ED5A-406F-8FC8-DCAFB93B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23399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</a:rPr>
              <a:t>- Российский химико-технологический университет им. Д.И. Менделеева, г. Москва – 2021 г.</a:t>
            </a:r>
          </a:p>
        </p:txBody>
      </p:sp>
      <p:sp>
        <p:nvSpPr>
          <p:cNvPr id="15369" name="TextBox 13">
            <a:extLst>
              <a:ext uri="{FF2B5EF4-FFF2-40B4-BE49-F238E27FC236}">
                <a16:creationId xmlns:a16="http://schemas.microsoft.com/office/drawing/2014/main" id="{D079DA16-C671-42FD-87B2-134550295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7561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Балтийский федеральный университет имени Иммануила Канта», г. Калининград – 2016 г., 2020 г.</a:t>
            </a:r>
            <a:endParaRPr lang="en-US" altLang="ru-RU" sz="14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000066"/>
                </a:solidFill>
              </a:rPr>
              <a:t>- </a:t>
            </a:r>
            <a:r>
              <a:rPr lang="ru-RU" altLang="ru-RU" sz="1400">
                <a:solidFill>
                  <a:srgbClr val="000066"/>
                </a:solidFill>
              </a:rPr>
              <a:t>Алтайский государственный университет – 2018 г.</a:t>
            </a:r>
          </a:p>
        </p:txBody>
      </p:sp>
      <p:sp>
        <p:nvSpPr>
          <p:cNvPr id="15370" name="TextBox 13">
            <a:extLst>
              <a:ext uri="{FF2B5EF4-FFF2-40B4-BE49-F238E27FC236}">
                <a16:creationId xmlns:a16="http://schemas.microsoft.com/office/drawing/2014/main" id="{0278F314-F30A-4BDE-9230-AECB375E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076700"/>
            <a:ext cx="84153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Башкирский государственный аграрный университет – 2017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Белгородский государственный национальный исследовательский университет – 2019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Бурятская государственная сельскохозяйственная академия - 2020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Дагестанский государственный университет – 2015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Национальный исследовательский Нижегородский государственный университет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им. Н.И. Лобачевского – 2019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Национальный исследовательский Томский государственный университет – 2018 г.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Саратовский государственный аграрный университет им. Н.И. Вавилова – 2014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Ставропольский государственный аграрный университет – 2014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66"/>
                </a:solidFill>
              </a:rPr>
              <a:t>- Ульяновский государственный аграрный университет им. П.А. Столыпина – 2018 г.</a:t>
            </a:r>
          </a:p>
        </p:txBody>
      </p:sp>
      <p:sp>
        <p:nvSpPr>
          <p:cNvPr id="15371" name="Линия 3">
            <a:extLst>
              <a:ext uri="{FF2B5EF4-FFF2-40B4-BE49-F238E27FC236}">
                <a16:creationId xmlns:a16="http://schemas.microsoft.com/office/drawing/2014/main" id="{67CD5984-6EA9-4898-8D24-3E90CC4A4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Поле 4">
            <a:extLst>
              <a:ext uri="{FF2B5EF4-FFF2-40B4-BE49-F238E27FC236}">
                <a16:creationId xmlns:a16="http://schemas.microsoft.com/office/drawing/2014/main" id="{E1591073-595F-4F55-82E5-7B899C41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>
            <a:extLst>
              <a:ext uri="{FF2B5EF4-FFF2-40B4-BE49-F238E27FC236}">
                <a16:creationId xmlns:a16="http://schemas.microsoft.com/office/drawing/2014/main" id="{644001CC-97BE-4795-B91B-839E943F4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466BB0-74AE-4380-9AD8-FF70A5B1C3F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7411" name="TextBox 10">
            <a:extLst>
              <a:ext uri="{FF2B5EF4-FFF2-40B4-BE49-F238E27FC236}">
                <a16:creationId xmlns:a16="http://schemas.microsoft.com/office/drawing/2014/main" id="{EDD5E432-3C07-4FCA-A3D1-1DC87112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705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</a:rPr>
              <a:t>«Химия» (Прикладная биотехнология) (04.04.01)</a:t>
            </a:r>
          </a:p>
        </p:txBody>
      </p:sp>
      <p:sp>
        <p:nvSpPr>
          <p:cNvPr id="17412" name="TextBox 13">
            <a:extLst>
              <a:ext uri="{FF2B5EF4-FFF2-40B4-BE49-F238E27FC236}">
                <a16:creationId xmlns:a16="http://schemas.microsoft.com/office/drawing/2014/main" id="{C7E759E0-DBC2-4DEA-B591-276AD5F2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20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Балтийский федеральный университет имени Иммануила Канта», г. Калининград – 2020 г.</a:t>
            </a:r>
          </a:p>
        </p:txBody>
      </p:sp>
      <p:sp>
        <p:nvSpPr>
          <p:cNvPr id="17413" name="TextBox 10">
            <a:extLst>
              <a:ext uri="{FF2B5EF4-FFF2-40B4-BE49-F238E27FC236}">
                <a16:creationId xmlns:a16="http://schemas.microsoft.com/office/drawing/2014/main" id="{5AD1595D-8F8A-4DFD-A098-CDD8ECAB7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</a:rPr>
              <a:t>«Продукты питания» (19.03.02-19.03.04, 19.04.02-19.04.04, 19.06.01)</a:t>
            </a:r>
          </a:p>
        </p:txBody>
      </p:sp>
      <p:sp>
        <p:nvSpPr>
          <p:cNvPr id="17414" name="TextBox 13">
            <a:extLst>
              <a:ext uri="{FF2B5EF4-FFF2-40B4-BE49-F238E27FC236}">
                <a16:creationId xmlns:a16="http://schemas.microsoft.com/office/drawing/2014/main" id="{A09E2CF3-1DE4-4B53-A318-E0A3FAEF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55650"/>
            <a:ext cx="8353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Башкирский государственный аграрный университет – 2017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Вологодская государственная молочнохозяйственная академия – 2020 г.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66"/>
                </a:solidFill>
              </a:rPr>
              <a:t>- Ульяновский государственный аграрный университет им. П.А. Столыпина – 2018 г.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66"/>
              </a:solidFill>
            </a:endParaRPr>
          </a:p>
        </p:txBody>
      </p:sp>
      <p:sp>
        <p:nvSpPr>
          <p:cNvPr id="17415" name="Линия 3">
            <a:extLst>
              <a:ext uri="{FF2B5EF4-FFF2-40B4-BE49-F238E27FC236}">
                <a16:creationId xmlns:a16="http://schemas.microsoft.com/office/drawing/2014/main" id="{B04AF5BD-99FE-4ADA-9358-88A4C1CC7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Поле 4">
            <a:extLst>
              <a:ext uri="{FF2B5EF4-FFF2-40B4-BE49-F238E27FC236}">
                <a16:creationId xmlns:a16="http://schemas.microsoft.com/office/drawing/2014/main" id="{FC2AC74F-A775-4E04-9374-137297D2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>
            <a:extLst>
              <a:ext uri="{FF2B5EF4-FFF2-40B4-BE49-F238E27FC236}">
                <a16:creationId xmlns:a16="http://schemas.microsoft.com/office/drawing/2014/main" id="{6EC2826C-7EA6-4D59-AFB4-278F6024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9525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0066"/>
                </a:solidFill>
              </a:rPr>
              <a:t>Процедурные особенности ПОА, проводимой Российским Национальным центром профессионально-общественной аккредитации (</a:t>
            </a:r>
            <a:r>
              <a:rPr lang="en-US" altLang="ru-RU" sz="1800" b="1" i="1">
                <a:solidFill>
                  <a:srgbClr val="0066FF"/>
                </a:solidFill>
              </a:rPr>
              <a:t>ncpa.ru</a:t>
            </a:r>
            <a:r>
              <a:rPr lang="en-US" altLang="ru-RU" sz="1800" b="1" i="1">
                <a:solidFill>
                  <a:srgbClr val="000066"/>
                </a:solidFill>
              </a:rPr>
              <a:t>)</a:t>
            </a:r>
            <a:endParaRPr lang="ru-RU" altLang="ru-RU" sz="1800" b="1" i="1">
              <a:solidFill>
                <a:srgbClr val="000066"/>
              </a:solidFill>
            </a:endParaRPr>
          </a:p>
        </p:txBody>
      </p:sp>
      <p:sp>
        <p:nvSpPr>
          <p:cNvPr id="19459" name="Номер слайда 4">
            <a:extLst>
              <a:ext uri="{FF2B5EF4-FFF2-40B4-BE49-F238E27FC236}">
                <a16:creationId xmlns:a16="http://schemas.microsoft.com/office/drawing/2014/main" id="{94065D33-2198-42E5-AE55-E80F7C7E6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0DB1D-2830-402C-8392-42D7C01941B4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0A930655-3E31-4242-A562-9A2ED21A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567737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1) </a:t>
            </a:r>
            <a:r>
              <a:rPr lang="ru-RU" altLang="ru-RU" sz="1400" b="1">
                <a:solidFill>
                  <a:srgbClr val="C00000"/>
                </a:solidFill>
              </a:rPr>
              <a:t>Аккредитуется</a:t>
            </a:r>
            <a:r>
              <a:rPr lang="ru-RU" altLang="ru-RU" sz="1400" b="1">
                <a:solidFill>
                  <a:srgbClr val="000066"/>
                </a:solidFill>
              </a:rPr>
              <a:t> не вуз, а </a:t>
            </a:r>
            <a:r>
              <a:rPr lang="ru-RU" altLang="ru-RU" sz="1400" b="1">
                <a:solidFill>
                  <a:srgbClr val="C00000"/>
                </a:solidFill>
              </a:rPr>
              <a:t>образовательная программа </a:t>
            </a:r>
            <a:r>
              <a:rPr lang="ru-RU" altLang="ru-RU" sz="1400" b="1">
                <a:solidFill>
                  <a:srgbClr val="000066"/>
                </a:solidFill>
              </a:rPr>
              <a:t>или кластер образовательных программ.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2) Использование терминологии, процедур, атрибутов </a:t>
            </a:r>
            <a:r>
              <a:rPr lang="ru-RU" altLang="ru-RU" sz="1400" b="1">
                <a:solidFill>
                  <a:srgbClr val="C00000"/>
                </a:solidFill>
              </a:rPr>
              <a:t>Европейского пространства высшего образования, стандартов </a:t>
            </a:r>
            <a:r>
              <a:rPr lang="en-US" altLang="ru-RU" sz="1400" b="1">
                <a:solidFill>
                  <a:srgbClr val="C00000"/>
                </a:solidFill>
              </a:rPr>
              <a:t>ENQA</a:t>
            </a:r>
            <a:r>
              <a:rPr lang="ru-RU" altLang="ru-RU" sz="1400" b="1">
                <a:solidFill>
                  <a:srgbClr val="C00000"/>
                </a:solidFill>
              </a:rPr>
              <a:t> </a:t>
            </a:r>
            <a:r>
              <a:rPr lang="ru-RU" altLang="ru-RU" sz="1400" b="1">
                <a:solidFill>
                  <a:srgbClr val="000066"/>
                </a:solidFill>
              </a:rPr>
              <a:t>(</a:t>
            </a:r>
            <a:r>
              <a:rPr lang="en-US" altLang="ru-RU" sz="1400" b="1">
                <a:solidFill>
                  <a:srgbClr val="000066"/>
                </a:solidFill>
              </a:rPr>
              <a:t>European Network for Quality Assurance in Higher Education)</a:t>
            </a:r>
            <a:r>
              <a:rPr lang="ru-RU" altLang="ru-RU" sz="1400" b="1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3) Привлечение экспертов, владеющих </a:t>
            </a:r>
            <a:r>
              <a:rPr lang="ru-RU" altLang="ru-RU" sz="1400" b="1">
                <a:solidFill>
                  <a:srgbClr val="C00000"/>
                </a:solidFill>
              </a:rPr>
              <a:t>методологией </a:t>
            </a:r>
            <a:r>
              <a:rPr lang="en-US" altLang="ru-RU" sz="1400" b="1">
                <a:solidFill>
                  <a:srgbClr val="C00000"/>
                </a:solidFill>
              </a:rPr>
              <a:t>ENQA </a:t>
            </a:r>
            <a:r>
              <a:rPr lang="ru-RU" altLang="ru-RU" sz="1400" b="1">
                <a:solidFill>
                  <a:srgbClr val="000066"/>
                </a:solidFill>
              </a:rPr>
              <a:t>и знающих российскую специфику системы образования.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4) В основном, российские эксперты. Зарубежные эксперты привлекаются при прохождении ПОА для получения международной аккредитации по заявляемой образовательной программе.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5) Сроки аккредитации: подготовка – 1-3 мес. Сама аккредитация (работа экспертной комиссии) – 3-4 дня. Подготовка заключения – 2-3 мес.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6) Не связана с выделением бюджетных средств.</a:t>
            </a:r>
            <a:r>
              <a:rPr lang="en-US" altLang="ru-RU" sz="1400" b="1">
                <a:solidFill>
                  <a:srgbClr val="000066"/>
                </a:solidFill>
              </a:rPr>
              <a:t> </a:t>
            </a:r>
            <a:r>
              <a:rPr lang="ru-RU" altLang="ru-RU" sz="1400" b="1">
                <a:solidFill>
                  <a:srgbClr val="000066"/>
                </a:solidFill>
              </a:rPr>
              <a:t>Проводится </a:t>
            </a:r>
            <a:r>
              <a:rPr lang="ru-RU" altLang="ru-RU" sz="1400" b="1">
                <a:solidFill>
                  <a:srgbClr val="C00000"/>
                </a:solidFill>
              </a:rPr>
              <a:t>на платной основе.</a:t>
            </a:r>
            <a:r>
              <a:rPr lang="ru-RU" altLang="ru-RU" sz="1400" b="1">
                <a:solidFill>
                  <a:srgbClr val="000066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7) Проводится </a:t>
            </a:r>
            <a:r>
              <a:rPr lang="ru-RU" altLang="ru-RU" sz="1400" b="1">
                <a:solidFill>
                  <a:srgbClr val="C00000"/>
                </a:solidFill>
              </a:rPr>
              <a:t>на добровольной основе.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8) Вуз (аккредитуемая образовательная программа) перед прохождением ПОА проводит </a:t>
            </a:r>
            <a:r>
              <a:rPr lang="ru-RU" altLang="ru-RU" sz="1400" b="1">
                <a:solidFill>
                  <a:srgbClr val="C00000"/>
                </a:solidFill>
              </a:rPr>
              <a:t>самообследование</a:t>
            </a:r>
            <a:r>
              <a:rPr lang="ru-RU" altLang="ru-RU" sz="1400" b="1">
                <a:solidFill>
                  <a:srgbClr val="000066"/>
                </a:solidFill>
              </a:rPr>
              <a:t> с предоставлением материалов и результатов самообследования в виде </a:t>
            </a:r>
            <a:r>
              <a:rPr lang="ru-RU" altLang="ru-RU" sz="1400" b="1">
                <a:solidFill>
                  <a:srgbClr val="C00000"/>
                </a:solidFill>
              </a:rPr>
              <a:t>Отчета о самообследовании </a:t>
            </a:r>
            <a:r>
              <a:rPr lang="ru-RU" altLang="ru-RU" sz="1400" b="1">
                <a:solidFill>
                  <a:srgbClr val="000066"/>
                </a:solidFill>
              </a:rPr>
              <a:t>по стандартной форме и </a:t>
            </a:r>
            <a:r>
              <a:rPr lang="ru-RU" altLang="ru-RU" sz="1400" b="1">
                <a:solidFill>
                  <a:srgbClr val="C00000"/>
                </a:solidFill>
              </a:rPr>
              <a:t>Представления к профессионально-общественной аккредитации</a:t>
            </a:r>
            <a:r>
              <a:rPr lang="ru-RU" altLang="ru-RU" sz="1400" b="1">
                <a:solidFill>
                  <a:srgbClr val="000066"/>
                </a:solidFill>
              </a:rPr>
              <a:t> кластера образовательных программ по направлениям подготовки.</a:t>
            </a:r>
          </a:p>
        </p:txBody>
      </p:sp>
      <p:sp>
        <p:nvSpPr>
          <p:cNvPr id="19461" name="Линия 3">
            <a:extLst>
              <a:ext uri="{FF2B5EF4-FFF2-40B4-BE49-F238E27FC236}">
                <a16:creationId xmlns:a16="http://schemas.microsoft.com/office/drawing/2014/main" id="{9F7D01CB-BAAA-45B9-AE55-E3E83C11C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2" name="Поле 4">
            <a:extLst>
              <a:ext uri="{FF2B5EF4-FFF2-40B4-BE49-F238E27FC236}">
                <a16:creationId xmlns:a16="http://schemas.microsoft.com/office/drawing/2014/main" id="{3F1A287A-D548-49A4-8A37-30471CE6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46850"/>
            <a:ext cx="749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66"/>
                </a:solidFill>
              </a:rPr>
              <a:t>Российский химико-технологический университет им. Д.И. Менделеева</a:t>
            </a:r>
            <a:endParaRPr lang="en-GB" altLang="ru-RU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>
            <a:extLst>
              <a:ext uri="{FF2B5EF4-FFF2-40B4-BE49-F238E27FC236}">
                <a16:creationId xmlns:a16="http://schemas.microsoft.com/office/drawing/2014/main" id="{4C43F1E0-B24E-4539-93DD-C059D31C3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66163" y="6532563"/>
            <a:ext cx="29845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07A95-4770-47FE-8A0F-5815373BC066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D88EDB52-D745-43D4-8081-00EC9DAE2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23925"/>
            <a:ext cx="8567737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10) По завершении прохождения ПОА через 2-3 месяца предоставляется </a:t>
            </a:r>
            <a:r>
              <a:rPr lang="ru-RU" altLang="ru-RU" sz="1400" b="1">
                <a:solidFill>
                  <a:srgbClr val="C00000"/>
                </a:solidFill>
              </a:rPr>
              <a:t>отчет о результатах внешней экспертизы.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11) Выявляются и описываются </a:t>
            </a:r>
            <a:r>
              <a:rPr lang="ru-RU" altLang="ru-RU" sz="1400" b="1">
                <a:solidFill>
                  <a:srgbClr val="C00000"/>
                </a:solidFill>
              </a:rPr>
              <a:t>сильные стороны </a:t>
            </a:r>
            <a:r>
              <a:rPr lang="ru-RU" altLang="ru-RU" sz="1400" b="1">
                <a:solidFill>
                  <a:srgbClr val="000066"/>
                </a:solidFill>
              </a:rPr>
              <a:t>подготовки и </a:t>
            </a:r>
            <a:r>
              <a:rPr lang="ru-RU" altLang="ru-RU" sz="1400" b="1">
                <a:solidFill>
                  <a:srgbClr val="C00000"/>
                </a:solidFill>
              </a:rPr>
              <a:t>области, требующие улучшения.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12) По итогам ПОА вырабатываются </a:t>
            </a:r>
            <a:r>
              <a:rPr lang="ru-RU" altLang="ru-RU" sz="1400" b="1">
                <a:solidFill>
                  <a:srgbClr val="C00000"/>
                </a:solidFill>
              </a:rPr>
              <a:t>рекомендации</a:t>
            </a:r>
            <a:r>
              <a:rPr lang="ru-RU" altLang="ru-RU" sz="1400" b="1">
                <a:solidFill>
                  <a:srgbClr val="000066"/>
                </a:solidFill>
              </a:rPr>
              <a:t> по улучшению образовательной деятельности в рамках программы подготовки.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13) По итогам ПОА внешняя </a:t>
            </a:r>
            <a:r>
              <a:rPr lang="ru-RU" altLang="ru-RU" sz="1400" b="1">
                <a:solidFill>
                  <a:srgbClr val="C00000"/>
                </a:solidFill>
              </a:rPr>
              <a:t>экспертная комиссия направляет Представление к профессионально-общественной аккредитации</a:t>
            </a:r>
            <a:r>
              <a:rPr lang="ru-RU" altLang="ru-RU" sz="1400" b="1">
                <a:solidFill>
                  <a:srgbClr val="000066"/>
                </a:solidFill>
              </a:rPr>
              <a:t> кластера образовательных программ по направлению подготовки с оценкой по каждому разделу (стандарту) с совокупной лепестковой диаграммой, </a:t>
            </a:r>
            <a:r>
              <a:rPr lang="ru-RU" altLang="ru-RU" sz="1400" b="1">
                <a:solidFill>
                  <a:srgbClr val="C00000"/>
                </a:solidFill>
              </a:rPr>
              <a:t>заключением по итогу ПОА и рекомендациями по совершенствованию.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14) При положительном результате прохождения ПОА образовательной программе предоставляется статус аккредитованной в рамках ПОА сроком </a:t>
            </a:r>
            <a:r>
              <a:rPr lang="ru-RU" altLang="ru-RU" sz="1400" b="1">
                <a:solidFill>
                  <a:srgbClr val="C00000"/>
                </a:solidFill>
              </a:rPr>
              <a:t>от 1 года до 6 лет.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15) Первоначально, как правило, образовательной программе предоставляется статус прошедшей </a:t>
            </a:r>
            <a:r>
              <a:rPr lang="ru-RU" altLang="ru-RU" sz="1400" b="1">
                <a:solidFill>
                  <a:srgbClr val="C00000"/>
                </a:solidFill>
              </a:rPr>
              <a:t>российскую аккредитацию. </a:t>
            </a:r>
            <a:r>
              <a:rPr lang="ru-RU" altLang="ru-RU" sz="1400" b="1">
                <a:solidFill>
                  <a:srgbClr val="000066"/>
                </a:solidFill>
              </a:rPr>
              <a:t>Через 6 лет возможна повторная аккредитация с привлечением международных экспертов и присвоением статуса прошедшей </a:t>
            </a:r>
            <a:r>
              <a:rPr lang="ru-RU" altLang="ru-RU" sz="1400" b="1">
                <a:solidFill>
                  <a:srgbClr val="C00000"/>
                </a:solidFill>
              </a:rPr>
              <a:t>международную аккредитацию </a:t>
            </a:r>
            <a:r>
              <a:rPr lang="ru-RU" altLang="ru-RU" sz="1400" b="1">
                <a:solidFill>
                  <a:srgbClr val="000066"/>
                </a:solidFill>
              </a:rPr>
              <a:t>(программе могут присваиваться от одной до четырех звездочек).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16) По итогам аккредитации в НЦ ПОА составляется </a:t>
            </a:r>
            <a:r>
              <a:rPr lang="ru-RU" altLang="ru-RU" sz="1400" b="1">
                <a:solidFill>
                  <a:srgbClr val="C00000"/>
                </a:solidFill>
              </a:rPr>
              <a:t>программа корректирующих действий </a:t>
            </a:r>
            <a:r>
              <a:rPr lang="ru-RU" altLang="ru-RU" sz="1400" b="1">
                <a:solidFill>
                  <a:srgbClr val="000066"/>
                </a:solidFill>
              </a:rPr>
              <a:t>по результатам процедур внешней экспертизы образовательной программы, предоставляется план мероприятий для повышения качества подготовки, улучшения условий обучения.</a:t>
            </a:r>
          </a:p>
        </p:txBody>
      </p:sp>
      <p:sp>
        <p:nvSpPr>
          <p:cNvPr id="21508" name="TextBox 6">
            <a:extLst>
              <a:ext uri="{FF2B5EF4-FFF2-40B4-BE49-F238E27FC236}">
                <a16:creationId xmlns:a16="http://schemas.microsoft.com/office/drawing/2014/main" id="{7E922410-6501-492D-9318-610062BF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500"/>
            <a:ext cx="8280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9) Во время аккредитации проводится </a:t>
            </a:r>
            <a:r>
              <a:rPr lang="ru-RU" altLang="ru-RU" sz="1400" b="1">
                <a:solidFill>
                  <a:srgbClr val="C00000"/>
                </a:solidFill>
              </a:rPr>
              <a:t>опрос</a:t>
            </a:r>
            <a:r>
              <a:rPr lang="ru-RU" altLang="ru-RU" sz="1400" b="1">
                <a:solidFill>
                  <a:srgbClr val="000066"/>
                </a:solidFill>
              </a:rPr>
              <a:t> администрации (представителей деканата), студентов, ППС, выпускников и работодателей для оценки качества образовательной программы, трудоустройства, условий реализации ООП.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10156</TotalTime>
  <Words>3214</Words>
  <Application>Microsoft Office PowerPoint</Application>
  <PresentationFormat>Экран (4:3)</PresentationFormat>
  <Paragraphs>313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Standarddesign</vt:lpstr>
      <vt:lpstr>1_Standarddesign</vt:lpstr>
      <vt:lpstr>3_Standarddesign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Mendeleyev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Koblenz Kick-off Meeting</dc:title>
  <dc:creator>Alexander Kuznetsov</dc:creator>
  <cp:lastModifiedBy>Alexander Kuznetsov</cp:lastModifiedBy>
  <cp:revision>765</cp:revision>
  <dcterms:created xsi:type="dcterms:W3CDTF">2007-11-21T15:36:34Z</dcterms:created>
  <dcterms:modified xsi:type="dcterms:W3CDTF">2021-09-16T10:15:49Z</dcterms:modified>
</cp:coreProperties>
</file>