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57" r:id="rId8"/>
    <p:sldId id="259" r:id="rId9"/>
    <p:sldId id="260" r:id="rId10"/>
    <p:sldId id="271" r:id="rId11"/>
    <p:sldId id="258" r:id="rId12"/>
    <p:sldId id="261" r:id="rId13"/>
    <p:sldId id="277" r:id="rId14"/>
    <p:sldId id="263" r:id="rId15"/>
    <p:sldId id="262" r:id="rId16"/>
    <p:sldId id="278" r:id="rId17"/>
    <p:sldId id="279" r:id="rId18"/>
    <p:sldId id="280" r:id="rId19"/>
    <p:sldId id="281" r:id="rId20"/>
    <p:sldId id="273" r:id="rId21"/>
    <p:sldId id="275" r:id="rId22"/>
    <p:sldId id="276" r:id="rId23"/>
    <p:sldId id="265" r:id="rId24"/>
    <p:sldId id="26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D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878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isshelp.ru/uchyonaia-stepen/help-vak.html" TargetMode="External"/><Relationship Id="rId2" Type="http://schemas.openxmlformats.org/officeDocument/2006/relationships/hyperlink" Target="https://disshelp.ru/extensions/kontrolnaya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sshelp.ru/stati_ekonomike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ogle.com/search?q=%D0%B2%D0%BE%D0%BB%D0%BE%D0%B4%D0%B8%D0%BD+%D0%B3%D0%BE%D1%81%D0%B4%D1%83%D0%BC%D0%B0&amp;rlz=1C1GCEA_en&amp;tbm=isch&amp;source=iu&amp;ictx=1&amp;vet=1&amp;fir=dpiLTvGWLowjzM,fwMczXwRpTi75M,/m/0h3q030&amp;usg=AI4_-kTO3oF76rO1E3TIH0oeww8grFJ9rw&amp;sa=X&amp;ved=2ahUKEwiNt6bywID6AhXLlYsKHUlQAugQ_B16BAhNEAI#imgrc=dpiLTvGWLowjz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ctbio.ru/wp-content/uploads/2022/04/header-logo.c894c21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81" y="4941168"/>
            <a:ext cx="8001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8232" y="2492896"/>
            <a:ext cx="8856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Изменения в структуре и содержании подготовки кадров высшего образования в России: проектирование основных образовательных программ высшего образования в новом формате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599" y="5949280"/>
            <a:ext cx="7344817" cy="835162"/>
          </a:xfrm>
          <a:prstGeom prst="rect">
            <a:avLst/>
          </a:prstGeom>
          <a:solidFill>
            <a:srgbClr val="86D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Биотехнология: наука и практика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/>
              <a:t>Алушта 12-16 сентября 2022 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945207"/>
            <a:ext cx="35283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/>
              <a:t>О. Я. </a:t>
            </a:r>
            <a:r>
              <a:rPr lang="ru-RU" sz="2000" b="1" cap="all" dirty="0" err="1"/>
              <a:t>Мезенова</a:t>
            </a:r>
            <a:r>
              <a:rPr lang="ru-RU" b="1" cap="all" dirty="0"/>
              <a:t>, </a:t>
            </a:r>
            <a:endParaRPr lang="ru-RU" b="1" cap="all" dirty="0" smtClean="0"/>
          </a:p>
          <a:p>
            <a:pPr algn="ctr"/>
            <a:r>
              <a:rPr lang="ru-RU" b="1" cap="all" dirty="0" smtClean="0"/>
              <a:t>А</a:t>
            </a:r>
            <a:r>
              <a:rPr lang="ru-RU" b="1" cap="all" dirty="0"/>
              <a:t>. В. Чернова, </a:t>
            </a:r>
            <a:endParaRPr lang="ru-RU" b="1" cap="all" dirty="0" smtClean="0"/>
          </a:p>
          <a:p>
            <a:pPr algn="ctr"/>
            <a:r>
              <a:rPr lang="ru-RU" b="1" cap="all" dirty="0" smtClean="0"/>
              <a:t>С</a:t>
            </a:r>
            <a:r>
              <a:rPr lang="ru-RU" b="1" cap="all" dirty="0"/>
              <a:t>. В. Агафонова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-1" y="0"/>
            <a:ext cx="91579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Заседание ФУМО в системе ВО </a:t>
            </a:r>
            <a:endParaRPr lang="ru-RU" sz="2000" dirty="0" smtClean="0"/>
          </a:p>
          <a:p>
            <a:pPr algn="ctr"/>
            <a:r>
              <a:rPr lang="ru-RU" sz="2000" dirty="0" smtClean="0"/>
              <a:t>по </a:t>
            </a:r>
            <a:r>
              <a:rPr lang="ru-RU" sz="2000" dirty="0"/>
              <a:t>УГСН 19.00.00 </a:t>
            </a:r>
            <a:r>
              <a:rPr lang="ru-RU" sz="2000" dirty="0" smtClean="0"/>
              <a:t>Промышленная </a:t>
            </a:r>
            <a:r>
              <a:rPr lang="ru-RU" sz="2000" dirty="0"/>
              <a:t>экология и биотехнология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854" y="1004031"/>
            <a:ext cx="1122365" cy="144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04031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219" y="4334096"/>
            <a:ext cx="26955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67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Трансформация 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системы высшего 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от 4+2 к 2+2+2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6400" b="1" dirty="0"/>
              <a:t>Формула «2+2+2» частично или полностью заменит устаревшую «4+2», то есть конструкцию из </a:t>
            </a:r>
            <a:r>
              <a:rPr lang="ru-RU" sz="6400" b="1" dirty="0" err="1"/>
              <a:t>бакалавриата</a:t>
            </a:r>
            <a:r>
              <a:rPr lang="ru-RU" sz="6400" b="1" dirty="0"/>
              <a:t> и магистратуры</a:t>
            </a:r>
            <a:r>
              <a:rPr lang="ru-RU" sz="6400" b="1" dirty="0" smtClean="0"/>
              <a:t>.</a:t>
            </a:r>
          </a:p>
          <a:p>
            <a:pPr marL="0" indent="0">
              <a:buNone/>
            </a:pPr>
            <a:endParaRPr lang="ru-RU" sz="6400" b="1" dirty="0" smtClean="0"/>
          </a:p>
          <a:p>
            <a:pPr>
              <a:buFont typeface="Arial"/>
              <a:buChar char="•"/>
            </a:pPr>
            <a:r>
              <a:rPr lang="ru-RU" sz="6400" b="1" dirty="0">
                <a:solidFill>
                  <a:srgbClr val="008080"/>
                </a:solidFill>
                <a:latin typeface="-apple-system"/>
              </a:rPr>
              <a:t>На протяжении первых 2 лет обучения студенты будут </a:t>
            </a:r>
            <a:r>
              <a:rPr lang="ru-RU" sz="6400" b="1" dirty="0">
                <a:solidFill>
                  <a:srgbClr val="007BFF"/>
                </a:solidFill>
                <a:latin typeface="-apple-system"/>
                <a:hlinkClick r:id="rId2"/>
              </a:rPr>
              <a:t>осваивать общие предметы</a:t>
            </a:r>
            <a:r>
              <a:rPr lang="ru-RU" sz="6400" b="1" dirty="0">
                <a:solidFill>
                  <a:srgbClr val="008080"/>
                </a:solidFill>
                <a:latin typeface="-apple-system"/>
              </a:rPr>
              <a:t>, входящие в спектр </a:t>
            </a:r>
            <a:r>
              <a:rPr lang="ru-RU" sz="6400" b="1" u="sng" dirty="0">
                <a:solidFill>
                  <a:srgbClr val="008080"/>
                </a:solidFill>
                <a:latin typeface="-apple-system"/>
              </a:rPr>
              <a:t>«общеразвивающих</a:t>
            </a:r>
            <a:r>
              <a:rPr lang="ru-RU" sz="6400" b="1" dirty="0">
                <a:solidFill>
                  <a:srgbClr val="008080"/>
                </a:solidFill>
                <a:latin typeface="-apple-system"/>
              </a:rPr>
              <a:t>», расширяющих кругозор, подходящих для всех профилей. К таким дисциплинам относят: </a:t>
            </a:r>
            <a:r>
              <a:rPr lang="ru-RU" sz="6400" b="1" u="sng" dirty="0">
                <a:solidFill>
                  <a:srgbClr val="008080"/>
                </a:solidFill>
                <a:latin typeface="-apple-system"/>
              </a:rPr>
              <a:t>русский язык, история, философия, математика и высшая математика, экономика, основы юриспруденции (по отдельным отраслям или наукам), статистика, маркетинг, менеджмент </a:t>
            </a:r>
            <a:r>
              <a:rPr lang="ru-RU" sz="6400" b="1" dirty="0">
                <a:solidFill>
                  <a:srgbClr val="008080"/>
                </a:solidFill>
                <a:latin typeface="-apple-system"/>
              </a:rPr>
              <a:t>и т.д.</a:t>
            </a:r>
          </a:p>
          <a:p>
            <a:pPr>
              <a:buFont typeface="Arial"/>
              <a:buChar char="•"/>
            </a:pPr>
            <a:endParaRPr lang="ru-RU" sz="6400" b="1" dirty="0" smtClean="0">
              <a:solidFill>
                <a:srgbClr val="008080"/>
              </a:solidFill>
              <a:latin typeface="-apple-system"/>
            </a:endParaRPr>
          </a:p>
          <a:p>
            <a:pPr>
              <a:buFont typeface="Arial"/>
              <a:buChar char="•"/>
            </a:pPr>
            <a:r>
              <a:rPr lang="ru-RU" sz="6400" b="1" dirty="0" smtClean="0">
                <a:solidFill>
                  <a:srgbClr val="008080"/>
                </a:solidFill>
                <a:latin typeface="-apple-system"/>
              </a:rPr>
              <a:t>Последующие </a:t>
            </a:r>
            <a:r>
              <a:rPr lang="ru-RU" sz="6400" b="1" dirty="0">
                <a:solidFill>
                  <a:srgbClr val="008080"/>
                </a:solidFill>
                <a:latin typeface="-apple-system"/>
              </a:rPr>
              <a:t>2 года предназначены для </a:t>
            </a:r>
            <a:r>
              <a:rPr lang="ru-RU" sz="6400" b="1" dirty="0">
                <a:solidFill>
                  <a:srgbClr val="007BFF"/>
                </a:solidFill>
                <a:latin typeface="-apple-system"/>
                <a:hlinkClick r:id="rId3"/>
              </a:rPr>
              <a:t>более глубокого изучения профильных предметов</a:t>
            </a:r>
            <a:r>
              <a:rPr lang="ru-RU" sz="6400" b="1" dirty="0">
                <a:solidFill>
                  <a:srgbClr val="008080"/>
                </a:solidFill>
                <a:latin typeface="-apple-system"/>
              </a:rPr>
              <a:t>, которые будут связаны непосредственно со специальностью, </a:t>
            </a:r>
            <a:r>
              <a:rPr lang="ru-RU" sz="6400" b="1" u="sng" dirty="0">
                <a:solidFill>
                  <a:srgbClr val="008080"/>
                </a:solidFill>
                <a:latin typeface="-apple-system"/>
              </a:rPr>
              <a:t>то есть выбор конкретной профессии будет производиться по окончании первых 2 курсов</a:t>
            </a:r>
            <a:r>
              <a:rPr lang="ru-RU" sz="6400" b="1" dirty="0">
                <a:solidFill>
                  <a:srgbClr val="008080"/>
                </a:solidFill>
                <a:latin typeface="-apple-system"/>
              </a:rPr>
              <a:t>, на протяжении которых учащиеся смогут понять: какой профиль им подходит, какие предметы и области наук будут им более интересны и пр.</a:t>
            </a:r>
          </a:p>
          <a:p>
            <a:pPr>
              <a:buFont typeface="Arial"/>
              <a:buChar char="•"/>
            </a:pPr>
            <a:endParaRPr lang="ru-RU" sz="6400" b="1" dirty="0" smtClean="0">
              <a:solidFill>
                <a:srgbClr val="008080"/>
              </a:solidFill>
              <a:latin typeface="-apple-system"/>
            </a:endParaRPr>
          </a:p>
          <a:p>
            <a:pPr>
              <a:buFont typeface="Arial"/>
              <a:buChar char="•"/>
            </a:pPr>
            <a:r>
              <a:rPr lang="ru-RU" sz="6400" b="1" dirty="0" smtClean="0">
                <a:solidFill>
                  <a:srgbClr val="008080"/>
                </a:solidFill>
                <a:latin typeface="-apple-system"/>
              </a:rPr>
              <a:t>Еще </a:t>
            </a:r>
            <a:r>
              <a:rPr lang="ru-RU" sz="6400" b="1" dirty="0">
                <a:solidFill>
                  <a:srgbClr val="008080"/>
                </a:solidFill>
                <a:latin typeface="-apple-system"/>
              </a:rPr>
              <a:t>2 года обучения относится </a:t>
            </a:r>
            <a:r>
              <a:rPr lang="ru-RU" sz="6400" b="1" dirty="0">
                <a:solidFill>
                  <a:srgbClr val="007BFF"/>
                </a:solidFill>
                <a:latin typeface="-apple-system"/>
                <a:hlinkClick r:id="rId4"/>
              </a:rPr>
              <a:t>к магистратуре, где дипломированные бакалавры могут еще больше углубить и утончить свои знания и навыки в рамках уже освоенной профессии</a:t>
            </a:r>
            <a:r>
              <a:rPr lang="ru-RU" sz="6400" b="1" dirty="0">
                <a:solidFill>
                  <a:srgbClr val="008080"/>
                </a:solidFill>
                <a:latin typeface="-apple-system"/>
              </a:rPr>
              <a:t>. Также допускается освоение нового </a:t>
            </a:r>
            <a:r>
              <a:rPr lang="ru-RU" sz="6400" b="1" dirty="0" smtClean="0">
                <a:solidFill>
                  <a:srgbClr val="008080"/>
                </a:solidFill>
                <a:latin typeface="-apple-system"/>
              </a:rPr>
              <a:t>направления</a:t>
            </a:r>
            <a:r>
              <a:rPr lang="ru-RU" sz="6400" dirty="0" smtClean="0">
                <a:solidFill>
                  <a:srgbClr val="008080"/>
                </a:solidFill>
                <a:latin typeface="-apple-system"/>
              </a:rPr>
              <a:t>.</a:t>
            </a:r>
            <a:endParaRPr lang="ru-RU" sz="6400" dirty="0">
              <a:solidFill>
                <a:srgbClr val="008080"/>
              </a:solidFill>
              <a:latin typeface="-apple-system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7157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599" y="5949280"/>
            <a:ext cx="7344817" cy="835162"/>
          </a:xfrm>
          <a:prstGeom prst="rect">
            <a:avLst/>
          </a:prstGeom>
          <a:solidFill>
            <a:srgbClr val="86D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Биотехнология: наука и практика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/>
              <a:t>Алушта 12-16 сентября 2022 г.</a:t>
            </a:r>
          </a:p>
        </p:txBody>
      </p:sp>
      <p:pic>
        <p:nvPicPr>
          <p:cNvPr id="2050" name="Picture 2" descr="Что такое модель 2+2+2?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7" y="1723459"/>
            <a:ext cx="4943920" cy="339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50443"/>
            <a:ext cx="6643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Новая модель образования 2 + 2 + 2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1412776"/>
            <a:ext cx="4032448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 dirty="0" smtClean="0"/>
              <a:t>более осознанный выбор профессии;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 dirty="0"/>
              <a:t>б</a:t>
            </a:r>
            <a:r>
              <a:rPr lang="ru-RU" sz="2400" dirty="0" smtClean="0"/>
              <a:t>ольше практической подготовки;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 dirty="0" smtClean="0"/>
              <a:t>профессиональное, личностное и </a:t>
            </a:r>
            <a:r>
              <a:rPr lang="ru-RU" sz="2400" dirty="0" smtClean="0"/>
              <a:t>общее развитие;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 dirty="0" smtClean="0"/>
              <a:t> углубленное изучение специальности на старших курсах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4652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599" y="5949280"/>
            <a:ext cx="7344817" cy="835162"/>
          </a:xfrm>
          <a:prstGeom prst="rect">
            <a:avLst/>
          </a:prstGeom>
          <a:solidFill>
            <a:srgbClr val="86D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Биотехнология: наука и практика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/>
              <a:t>Алушта 12-16 сентября 2022 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04664"/>
            <a:ext cx="8712968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проектировании и реализации новых программ 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схеме 2+2+2 становится возможным: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двух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образовательных программ: ВО и СПО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(если СПО встроено в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вуз;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ВО и профессионального обучения с получением дополнительных двух и более квалификаций;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микро-квалификаций в рамках освоения программ ВО; 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возможный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 «прикладного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50378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Риски образования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по системе 2+2+2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Некоторая ущербность </a:t>
            </a:r>
            <a:r>
              <a:rPr lang="ru-RU" b="1" dirty="0" smtClean="0"/>
              <a:t>для формирования профессиональных компетенций</a:t>
            </a:r>
          </a:p>
          <a:p>
            <a:r>
              <a:rPr lang="ru-RU" b="1" dirty="0" smtClean="0"/>
              <a:t>Невозможность качественно соединить индивидуализацию и универсализацию в образовании</a:t>
            </a:r>
          </a:p>
          <a:p>
            <a:r>
              <a:rPr lang="ru-RU" b="1" dirty="0" smtClean="0"/>
              <a:t>Трудности в выполнении вузом  системно </a:t>
            </a:r>
            <a:r>
              <a:rPr lang="ru-RU" b="1" dirty="0" err="1" smtClean="0"/>
              <a:t>аккредитационных</a:t>
            </a:r>
            <a:r>
              <a:rPr lang="ru-RU" b="1" dirty="0" smtClean="0"/>
              <a:t> показателей, напряжение от </a:t>
            </a:r>
            <a:r>
              <a:rPr lang="ru-RU" b="1" dirty="0" err="1" smtClean="0"/>
              <a:t>аккредитационного</a:t>
            </a:r>
            <a:r>
              <a:rPr lang="ru-RU" b="1" dirty="0" smtClean="0"/>
              <a:t> мониторинга</a:t>
            </a:r>
          </a:p>
          <a:p>
            <a:r>
              <a:rPr lang="ru-RU" b="1" dirty="0" smtClean="0"/>
              <a:t>Невозможность за 2 года подготовить профессионала во многих сферах, в том числе биотехнологии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752476" cy="17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7925"/>
            <a:ext cx="2162378" cy="159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453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7415" y="2636912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/>
              <a:t>В целом учебные планы и программы профессионального образования не претерпят колоссальных изменений. </a:t>
            </a:r>
            <a:endParaRPr lang="ru-RU" sz="2400" i="1" dirty="0" smtClean="0"/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Ключевые </a:t>
            </a:r>
            <a:r>
              <a:rPr lang="ru-RU" sz="2400" b="1" i="1" dirty="0">
                <a:solidFill>
                  <a:srgbClr val="7030A0"/>
                </a:solidFill>
              </a:rPr>
              <a:t>перемены могут затронуть профильную часть подготовки, где могут быть добавлены новые дисциплины, изучение которых будет более глубоким</a:t>
            </a:r>
            <a:r>
              <a:rPr lang="ru-RU" sz="2400" i="1" dirty="0"/>
              <a:t>. </a:t>
            </a:r>
            <a:endParaRPr lang="ru-RU" sz="2400" i="1" dirty="0" smtClean="0"/>
          </a:p>
          <a:p>
            <a:pPr algn="ctr"/>
            <a:r>
              <a:rPr lang="ru-RU" sz="2400" i="1" dirty="0" smtClean="0"/>
              <a:t>Учебные </a:t>
            </a:r>
            <a:r>
              <a:rPr lang="ru-RU" sz="2400" i="1" dirty="0"/>
              <a:t>планы также будут включать освоение теоретической части, прохождение </a:t>
            </a:r>
            <a:r>
              <a:rPr lang="ru-RU" sz="2400" i="1" dirty="0" smtClean="0"/>
              <a:t>практики</a:t>
            </a:r>
            <a:endParaRPr lang="ru-RU" sz="24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599" y="5949280"/>
            <a:ext cx="7344817" cy="835162"/>
          </a:xfrm>
          <a:prstGeom prst="rect">
            <a:avLst/>
          </a:prstGeom>
          <a:solidFill>
            <a:srgbClr val="86D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Биотехнология: наука и практика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/>
              <a:t>Алушта 12-16 сентября 2022 г.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15" y="182832"/>
            <a:ext cx="249555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2832"/>
            <a:ext cx="1784543" cy="178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649" y="316322"/>
            <a:ext cx="3963137" cy="151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52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Фирменный сти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Фирменный стил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Фирменный стиль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Политех логотип (73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04" y="1412776"/>
            <a:ext cx="1938297" cy="245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6132" y="0"/>
            <a:ext cx="77131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Внедрение элементов системы «2 + 2 +2»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в российских вузах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599" y="5949280"/>
            <a:ext cx="7344817" cy="835162"/>
          </a:xfrm>
          <a:prstGeom prst="rect">
            <a:avLst/>
          </a:prstGeom>
          <a:solidFill>
            <a:srgbClr val="86D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Биотехнология: наука и практика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/>
              <a:t>Алушта 12-16 сентября 2022 г.</a:t>
            </a:r>
          </a:p>
        </p:txBody>
      </p:sp>
      <p:sp>
        <p:nvSpPr>
          <p:cNvPr id="9" name="AutoShape 10" descr="Тюменский индустриальный университет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2" descr="Тюменский индустриальный университет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6" name="Picture 14" descr="Ассоциация технических университет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00" y="4149080"/>
            <a:ext cx="288607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Тюменский государственный университет — Википед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85693"/>
            <a:ext cx="2734385" cy="165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Томский государственный университет | Партнер Direct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4234527"/>
            <a:ext cx="3300214" cy="141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ВУЗы Ивановский государственный политехнический университет в Вичуге, цены,  скидки, адреса, каталог, время работы, телефон, официальный сайт, отзыв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33103"/>
            <a:ext cx="3018489" cy="136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Bashkir State University (@BashUniversity) / Twitt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715" y="199643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НИУ ИТМО на портале Выбираю•I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48" y="1207733"/>
            <a:ext cx="1393532" cy="139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84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599" y="5949280"/>
            <a:ext cx="7344817" cy="835162"/>
          </a:xfrm>
          <a:prstGeom prst="rect">
            <a:avLst/>
          </a:prstGeom>
          <a:solidFill>
            <a:srgbClr val="86D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Биотехнология: наука и практика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prstClr val="white"/>
                </a:solidFill>
              </a:rPr>
              <a:t>Алушта 12-16 сентября 2022 г.</a:t>
            </a:r>
          </a:p>
        </p:txBody>
      </p:sp>
      <p:pic>
        <p:nvPicPr>
          <p:cNvPr id="5" name="Picture 8" descr="Политех логотип (73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340" y="-10216"/>
            <a:ext cx="1368152" cy="17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188640"/>
            <a:ext cx="7848872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В </a:t>
            </a:r>
            <a:r>
              <a:rPr lang="ru-RU" sz="2800" b="1" dirty="0" smtClean="0">
                <a:solidFill>
                  <a:srgbClr val="7030A0"/>
                </a:solidFill>
              </a:rPr>
              <a:t>Санкт-Петербургском </a:t>
            </a:r>
            <a:r>
              <a:rPr lang="ru-RU" sz="2800" b="1" dirty="0" smtClean="0">
                <a:solidFill>
                  <a:srgbClr val="7030A0"/>
                </a:solidFill>
              </a:rPr>
              <a:t>У</a:t>
            </a:r>
            <a:r>
              <a:rPr lang="ru-RU" sz="2800" b="1" dirty="0" smtClean="0">
                <a:solidFill>
                  <a:srgbClr val="7030A0"/>
                </a:solidFill>
              </a:rPr>
              <a:t>ниверситете Петра Великого (</a:t>
            </a:r>
            <a:r>
              <a:rPr lang="ru-RU" sz="2800" b="1" dirty="0" err="1" smtClean="0">
                <a:solidFill>
                  <a:srgbClr val="7030A0"/>
                </a:solidFill>
              </a:rPr>
              <a:t>Политехе</a:t>
            </a:r>
            <a:r>
              <a:rPr lang="ru-RU" sz="2800" b="1" dirty="0" smtClean="0">
                <a:solidFill>
                  <a:srgbClr val="7030A0"/>
                </a:solidFill>
              </a:rPr>
              <a:t>) </a:t>
            </a:r>
            <a:r>
              <a:rPr lang="ru-RU" sz="2800" b="1" dirty="0">
                <a:solidFill>
                  <a:srgbClr val="7030A0"/>
                </a:solidFill>
              </a:rPr>
              <a:t>массово внедрены такие формы персонализации </a:t>
            </a:r>
            <a:r>
              <a:rPr lang="ru-RU" sz="2800" b="1" dirty="0" smtClean="0">
                <a:solidFill>
                  <a:srgbClr val="7030A0"/>
                </a:solidFill>
              </a:rPr>
              <a:t>обучения:</a:t>
            </a:r>
          </a:p>
          <a:p>
            <a:pPr algn="ctr"/>
            <a:endParaRPr lang="ru-RU" b="1" dirty="0">
              <a:solidFill>
                <a:srgbClr val="7030A0"/>
              </a:solidFill>
            </a:endParaRP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prstClr val="black"/>
                </a:solidFill>
              </a:rPr>
              <a:t>-</a:t>
            </a:r>
            <a:r>
              <a:rPr lang="ru-RU" b="1" dirty="0" smtClean="0">
                <a:solidFill>
                  <a:prstClr val="black"/>
                </a:solidFill>
              </a:rPr>
              <a:t>осознанный </a:t>
            </a:r>
            <a:r>
              <a:rPr lang="ru-RU" b="1" dirty="0">
                <a:solidFill>
                  <a:prstClr val="black"/>
                </a:solidFill>
              </a:rPr>
              <a:t>выбор направленности (профиля) программы</a:t>
            </a:r>
            <a:r>
              <a:rPr lang="ru-RU" dirty="0">
                <a:solidFill>
                  <a:prstClr val="black"/>
                </a:solidFill>
              </a:rPr>
              <a:t>: изучение профильных (специализированных) дисциплин</a:t>
            </a:r>
            <a:r>
              <a:rPr lang="ru-RU" dirty="0" smtClean="0">
                <a:solidFill>
                  <a:prstClr val="black"/>
                </a:solidFill>
              </a:rPr>
              <a:t>;</a:t>
            </a:r>
            <a:endParaRPr lang="ru-RU" dirty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</a:pPr>
            <a:r>
              <a:rPr lang="ru-RU" dirty="0">
                <a:solidFill>
                  <a:prstClr val="black"/>
                </a:solidFill>
              </a:rPr>
              <a:t>-</a:t>
            </a:r>
            <a:r>
              <a:rPr lang="ru-RU" b="1" dirty="0">
                <a:solidFill>
                  <a:prstClr val="black"/>
                </a:solidFill>
              </a:rPr>
              <a:t>дополнительная мини-специализация</a:t>
            </a:r>
            <a:r>
              <a:rPr lang="ru-RU" dirty="0">
                <a:solidFill>
                  <a:prstClr val="black"/>
                </a:solidFill>
              </a:rPr>
              <a:t>: получение дополнительных компетенций из неосновных предметных областей путем выбора треков в рамках модуля мобильности</a:t>
            </a:r>
            <a:r>
              <a:rPr lang="ru-RU" dirty="0" smtClean="0">
                <a:solidFill>
                  <a:prstClr val="black"/>
                </a:solidFill>
              </a:rPr>
              <a:t>;</a:t>
            </a:r>
            <a:endParaRPr lang="ru-RU" dirty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</a:pPr>
            <a:r>
              <a:rPr lang="ru-RU" dirty="0">
                <a:solidFill>
                  <a:prstClr val="black"/>
                </a:solidFill>
              </a:rPr>
              <a:t>-</a:t>
            </a:r>
            <a:r>
              <a:rPr lang="ru-RU" b="1" dirty="0">
                <a:solidFill>
                  <a:prstClr val="black"/>
                </a:solidFill>
              </a:rPr>
              <a:t>получение рабочей профессии (</a:t>
            </a:r>
            <a:r>
              <a:rPr lang="ru-RU" b="1" dirty="0" err="1">
                <a:solidFill>
                  <a:prstClr val="black"/>
                </a:solidFill>
              </a:rPr>
              <a:t>Skills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Passport</a:t>
            </a:r>
            <a:r>
              <a:rPr lang="ru-RU" b="1" dirty="0">
                <a:solidFill>
                  <a:prstClr val="black"/>
                </a:solidFill>
              </a:rPr>
              <a:t>)</a:t>
            </a:r>
            <a:r>
              <a:rPr lang="ru-RU" dirty="0">
                <a:solidFill>
                  <a:prstClr val="black"/>
                </a:solidFill>
              </a:rPr>
              <a:t>: возможность подготовки к сдаче квалификационного экзамена по рабочей профессии по результатам освоения программ ДПО;</a:t>
            </a:r>
          </a:p>
          <a:p>
            <a:pPr>
              <a:spcBef>
                <a:spcPts val="600"/>
              </a:spcBef>
            </a:pPr>
            <a:r>
              <a:rPr lang="ru-RU" dirty="0">
                <a:solidFill>
                  <a:prstClr val="black"/>
                </a:solidFill>
              </a:rPr>
              <a:t>-</a:t>
            </a:r>
            <a:r>
              <a:rPr lang="ru-RU" b="1" dirty="0">
                <a:solidFill>
                  <a:prstClr val="black"/>
                </a:solidFill>
              </a:rPr>
              <a:t>участие в проектной деятельности</a:t>
            </a:r>
            <a:r>
              <a:rPr lang="ru-RU" dirty="0">
                <a:solidFill>
                  <a:prstClr val="black"/>
                </a:solidFill>
              </a:rPr>
              <a:t>: выбор проектов и тем выпускной квалификации;</a:t>
            </a:r>
          </a:p>
          <a:p>
            <a:pPr>
              <a:spcBef>
                <a:spcPts val="600"/>
              </a:spcBef>
            </a:pPr>
            <a:r>
              <a:rPr lang="ru-RU" dirty="0">
                <a:solidFill>
                  <a:prstClr val="black"/>
                </a:solidFill>
              </a:rPr>
              <a:t>-</a:t>
            </a:r>
            <a:r>
              <a:rPr lang="ru-RU" b="1" dirty="0">
                <a:solidFill>
                  <a:prstClr val="black"/>
                </a:solidFill>
              </a:rPr>
              <a:t>общеуниверситетские факультативы</a:t>
            </a:r>
            <a:r>
              <a:rPr lang="ru-RU" dirty="0">
                <a:solidFill>
                  <a:prstClr val="black"/>
                </a:solidFill>
              </a:rPr>
              <a:t>: учебные курсы по различным направлениям подготовки, которые могут быть выбраны для изучения любыми студентами, обучающимися по программам </a:t>
            </a:r>
            <a:r>
              <a:rPr lang="ru-RU" dirty="0" err="1">
                <a:solidFill>
                  <a:prstClr val="black"/>
                </a:solidFill>
              </a:rPr>
              <a:t>бакалавриата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специалитета</a:t>
            </a:r>
            <a:r>
              <a:rPr lang="ru-RU" dirty="0">
                <a:solidFill>
                  <a:prstClr val="black"/>
                </a:solidFill>
              </a:rPr>
              <a:t>, магистратуры любых институтов.</a:t>
            </a:r>
          </a:p>
        </p:txBody>
      </p:sp>
    </p:spTree>
    <p:extLst>
      <p:ext uri="{BB962C8B-B14F-4D97-AF65-F5344CB8AC3E}">
        <p14:creationId xmlns:p14="http://schemas.microsoft.com/office/powerpoint/2010/main" val="1234188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20637" r="18377" b="18408"/>
          <a:stretch/>
        </p:blipFill>
        <p:spPr bwMode="auto">
          <a:xfrm>
            <a:off x="397108" y="1268760"/>
            <a:ext cx="8370662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Политех логотип (73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340" y="16559"/>
            <a:ext cx="1368152" cy="17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1599" y="5949280"/>
            <a:ext cx="7344817" cy="835162"/>
          </a:xfrm>
          <a:prstGeom prst="rect">
            <a:avLst/>
          </a:prstGeom>
          <a:solidFill>
            <a:srgbClr val="86D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Биотехнология: наука и практика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prstClr val="white"/>
                </a:solidFill>
              </a:rPr>
              <a:t>Алушта 12-16 сентября 2022 г.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76323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7030A0"/>
                </a:solidFill>
              </a:rPr>
              <a:t>В </a:t>
            </a:r>
            <a:r>
              <a:rPr lang="ru-RU" sz="2800" b="1" dirty="0" err="1">
                <a:solidFill>
                  <a:srgbClr val="7030A0"/>
                </a:solidFill>
              </a:rPr>
              <a:t>Политехе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введены новые термины индивидуальной образовательной траектории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27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НИУ ИТМО на портале Выбираю•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406" y="445981"/>
            <a:ext cx="1393532" cy="139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35835" y="47931"/>
            <a:ext cx="77702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В ИТМО </a:t>
            </a:r>
            <a:r>
              <a:rPr lang="ru-RU" sz="3200" b="1" dirty="0" smtClean="0">
                <a:solidFill>
                  <a:srgbClr val="7030A0"/>
                </a:solidFill>
              </a:rPr>
              <a:t>СПб внедрена </a:t>
            </a:r>
            <a:r>
              <a:rPr lang="ru-RU" sz="3200" b="1" dirty="0" err="1" smtClean="0">
                <a:solidFill>
                  <a:srgbClr val="7030A0"/>
                </a:solidFill>
              </a:rPr>
              <a:t>внутривузовская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>
                <a:solidFill>
                  <a:srgbClr val="7030A0"/>
                </a:solidFill>
              </a:rPr>
              <a:t>академическая мобильность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142747"/>
            <a:ext cx="87629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prstClr val="black"/>
                </a:solidFill>
              </a:rPr>
              <a:t>Студенты сами выбирают модули</a:t>
            </a:r>
            <a:r>
              <a:rPr lang="ru-RU" sz="2400" dirty="0" smtClean="0">
                <a:solidFill>
                  <a:prstClr val="black"/>
                </a:solidFill>
              </a:rPr>
              <a:t>, отражающие </a:t>
            </a:r>
            <a:r>
              <a:rPr lang="ru-RU" sz="2400" dirty="0">
                <a:solidFill>
                  <a:prstClr val="black"/>
                </a:solidFill>
              </a:rPr>
              <a:t>специфику другого факультета. </a:t>
            </a:r>
            <a:endParaRPr lang="ru-RU" sz="2400" dirty="0" smtClean="0">
              <a:solidFill>
                <a:prstClr val="black"/>
              </a:solidFill>
            </a:endParaRPr>
          </a:p>
          <a:p>
            <a:r>
              <a:rPr lang="ru-RU" sz="2400" b="1" dirty="0" smtClean="0">
                <a:solidFill>
                  <a:prstClr val="black"/>
                </a:solidFill>
              </a:rPr>
              <a:t>В </a:t>
            </a:r>
            <a:r>
              <a:rPr lang="ru-RU" sz="2400" b="1" dirty="0">
                <a:solidFill>
                  <a:prstClr val="black"/>
                </a:solidFill>
              </a:rPr>
              <a:t>составе модуля </a:t>
            </a:r>
            <a:r>
              <a:rPr lang="ru-RU" sz="2400" b="1" dirty="0" smtClean="0">
                <a:solidFill>
                  <a:prstClr val="black"/>
                </a:solidFill>
              </a:rPr>
              <a:t>две </a:t>
            </a:r>
            <a:r>
              <a:rPr lang="ru-RU" sz="2400" b="1" dirty="0">
                <a:solidFill>
                  <a:prstClr val="black"/>
                </a:solidFill>
              </a:rPr>
              <a:t>дисциплины из </a:t>
            </a:r>
            <a:r>
              <a:rPr lang="ru-RU" sz="2400" b="1" u="sng" dirty="0">
                <a:solidFill>
                  <a:prstClr val="black"/>
                </a:solidFill>
              </a:rPr>
              <a:t>объединенной группы направления подготовки (ОГНП)</a:t>
            </a:r>
            <a:r>
              <a:rPr lang="ru-RU" sz="2400" b="1" dirty="0">
                <a:solidFill>
                  <a:prstClr val="black"/>
                </a:solidFill>
              </a:rPr>
              <a:t>. </a:t>
            </a:r>
            <a:r>
              <a:rPr lang="ru-RU" sz="2400" dirty="0">
                <a:solidFill>
                  <a:prstClr val="black"/>
                </a:solidFill>
              </a:rPr>
              <a:t>Всего в университете семь ОГНП, студентам предоставляется возможность выбрать модуль из любой группы, кроме той, в которой они учатся. </a:t>
            </a:r>
            <a:endParaRPr lang="ru-RU" sz="2400" dirty="0" smtClean="0">
              <a:solidFill>
                <a:prstClr val="black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30" y="3410152"/>
            <a:ext cx="8123659" cy="320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14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43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В Калининградском государственном техническом </a:t>
            </a:r>
            <a:r>
              <a:rPr lang="ru-RU" sz="2400" b="1" dirty="0" smtClean="0">
                <a:solidFill>
                  <a:srgbClr val="7030A0"/>
                </a:solidFill>
              </a:rPr>
              <a:t>университете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о направлениям ФУМО УГНС 19.00.00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230" y="928434"/>
            <a:ext cx="9112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Реализуются программы повышения квалификации </a:t>
            </a:r>
            <a:r>
              <a:rPr lang="ru-RU" b="1" dirty="0" smtClean="0">
                <a:solidFill>
                  <a:prstClr val="black"/>
                </a:solidFill>
              </a:rPr>
              <a:t>и ДОП по </a:t>
            </a:r>
            <a:r>
              <a:rPr lang="ru-RU" b="1" dirty="0" smtClean="0">
                <a:solidFill>
                  <a:prstClr val="black"/>
                </a:solidFill>
              </a:rPr>
              <a:t>направлению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«Пищевая биотехнология»: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57200" y="3268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ru-RU" altLang="ru-RU" smtClean="0">
                <a:solidFill>
                  <a:prstClr val="black"/>
                </a:solidFill>
                <a:latin typeface="Arial" charset="0"/>
                <a:cs typeface="Arial" charset="0"/>
              </a:rPr>
            </a:br>
            <a:endParaRPr lang="ru-RU" alt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498" y="1574159"/>
            <a:ext cx="9200461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</a:rPr>
              <a:t>Научно-методические подходы к реализации федеральных государственных образовательных программ высшего образования по направлению 19.00.00 </a:t>
            </a:r>
            <a:r>
              <a:rPr lang="ru-RU" sz="1400" dirty="0" smtClean="0">
                <a:solidFill>
                  <a:prstClr val="black"/>
                </a:solidFill>
              </a:rPr>
              <a:t>«</a:t>
            </a:r>
            <a:r>
              <a:rPr lang="ru-RU" sz="1400" dirty="0">
                <a:solidFill>
                  <a:prstClr val="black"/>
                </a:solidFill>
              </a:rPr>
              <a:t>Промышленная экология и биотехнологии»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</a:rPr>
              <a:t>Создание и обеспечение безопасности БАД к пище, пищевых добавок, продуктов функционального, специализированного и персонифицированного </a:t>
            </a:r>
            <a:r>
              <a:rPr lang="ru-RU" sz="1400" dirty="0" smtClean="0">
                <a:solidFill>
                  <a:prstClr val="black"/>
                </a:solidFill>
              </a:rPr>
              <a:t>питания</a:t>
            </a:r>
            <a:endParaRPr lang="ru-RU" sz="1400" dirty="0">
              <a:solidFill>
                <a:prstClr val="black"/>
              </a:solidFill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</a:rPr>
              <a:t>Морская биотехнология: ресурсы, продукты, технологии, перспективы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</a:rPr>
              <a:t>Разработка сбалансированных кормов для индустриальных объектов </a:t>
            </a:r>
            <a:r>
              <a:rPr lang="ru-RU" sz="1400" dirty="0" err="1">
                <a:solidFill>
                  <a:prstClr val="black"/>
                </a:solidFill>
              </a:rPr>
              <a:t>аквакультуры</a:t>
            </a:r>
            <a:endParaRPr lang="ru-RU" sz="1400" dirty="0">
              <a:solidFill>
                <a:prstClr val="black"/>
              </a:solidFill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</a:rPr>
              <a:t>Переработка органических отходов пищевых производств методами биотехнологии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</a:rPr>
              <a:t>Выполнение требований Технических регламентов Таможенного союза пищевыми предприятиями в части разработки и внедрения процедур, основанных на принципах НАССР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</a:rPr>
              <a:t>Учет особенностей ФГОС нового поколения при разработке образовательных программ при подготовке кадров по пищевым и биотехнологическим направлениям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112" y="4309154"/>
            <a:ext cx="911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По направлению </a:t>
            </a:r>
            <a:r>
              <a:rPr lang="ru-RU" b="1" dirty="0" smtClean="0">
                <a:solidFill>
                  <a:srgbClr val="FF0000"/>
                </a:solidFill>
              </a:rPr>
              <a:t>«Технология продуктов питания»: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6812" y="4678486"/>
            <a:ext cx="9213147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</a:rPr>
              <a:t>Органолептическая оценка пищевой продукции (по отраслям и группам продуктов)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</a:rPr>
              <a:t>Технология и контроль качества продукции из </a:t>
            </a:r>
            <a:r>
              <a:rPr lang="ru-RU" sz="1400" dirty="0" err="1">
                <a:solidFill>
                  <a:prstClr val="black"/>
                </a:solidFill>
              </a:rPr>
              <a:t>аквакультурного</a:t>
            </a:r>
            <a:r>
              <a:rPr lang="ru-RU" sz="1400" dirty="0">
                <a:solidFill>
                  <a:prstClr val="black"/>
                </a:solidFill>
              </a:rPr>
              <a:t> сырья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</a:rPr>
              <a:t>Технология переработки и производства продукции из рыбы и нерыбных объектов промысл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</a:rPr>
              <a:t>Переработка сельскохозяйственной продукции: технологический Форсайт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</a:rPr>
              <a:t>Технология переработки и производства продукции из мясного сырья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</a:rPr>
              <a:t>Разработка и внедрение системы менеджмента безопасности пищевых продуктов на основе модели ISO 22000:2018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</a:rPr>
              <a:t>Разработка и внедрение системы менеджмента безопасности пищевых продуктов на основе НАССР</a:t>
            </a:r>
          </a:p>
        </p:txBody>
      </p:sp>
      <p:sp>
        <p:nvSpPr>
          <p:cNvPr id="2" name="AutoShape 2" descr="КГТУ (Калининград) - Россоюзхолодпр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511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658"/>
            <a:ext cx="6728794" cy="95758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Современное состояние высшего образования в РФ - на перепутье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744" y="1268760"/>
            <a:ext cx="9045256" cy="4525963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мае </a:t>
            </a:r>
            <a:r>
              <a:rPr lang="ru-RU" sz="18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 </a:t>
            </a:r>
            <a:r>
              <a:rPr lang="ru-RU" sz="1800" b="1" dirty="0" err="1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8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РФ заявило</a:t>
            </a:r>
            <a:r>
              <a:rPr lang="ru-RU" sz="1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Россия откажется от Болонской системы и будет разрабатывать собственную — «уникальную» — модель высшего </a:t>
            </a:r>
            <a:r>
              <a:rPr lang="ru-RU" sz="18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</a:p>
          <a:p>
            <a:r>
              <a:rPr lang="ru-RU" sz="1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 Валерий Фальков </a:t>
            </a:r>
            <a:r>
              <a:rPr lang="ru-RU" sz="18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объявил начало  </a:t>
            </a:r>
            <a:r>
              <a:rPr lang="ru-RU" sz="1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реформы в пользу «нашего исторического» </a:t>
            </a:r>
            <a:r>
              <a:rPr lang="ru-RU" sz="1800" b="1" dirty="0" err="1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r>
              <a:rPr lang="ru-RU" sz="18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не </a:t>
            </a:r>
            <a:r>
              <a:rPr lang="ru-RU" sz="1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означает запрета </a:t>
            </a:r>
            <a:r>
              <a:rPr lang="ru-RU" sz="1800" b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sz="1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магистратуры;</a:t>
            </a:r>
          </a:p>
          <a:p>
            <a:r>
              <a:rPr lang="ru-RU" sz="18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Объявлена необходимость </a:t>
            </a:r>
            <a:r>
              <a:rPr lang="ru-RU" sz="1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«навести порядок» в системе магистратуры, чтобы бакалавры могли выбирать только «</a:t>
            </a:r>
            <a:r>
              <a:rPr lang="ru-RU" sz="1800" b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профильно</a:t>
            </a:r>
            <a:r>
              <a:rPr lang="ru-RU" sz="1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близкие» направления</a:t>
            </a:r>
            <a:r>
              <a:rPr lang="ru-RU" sz="18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Болонский процесс – это 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договор, который можно было бы расторгнуть и выйти из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него,  это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принципов,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встроены в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</a:t>
            </a:r>
            <a:r>
              <a:rPr lang="ru-RU" sz="18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Ошибочно считать </a:t>
            </a:r>
            <a:r>
              <a:rPr lang="ru-RU" sz="1800" b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</a:t>
            </a:r>
            <a:r>
              <a:rPr lang="ru-RU" sz="1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магистратуру выдающимся изобретением болонской системы</a:t>
            </a:r>
            <a:r>
              <a:rPr lang="ru-RU" sz="18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просто двухуровневый подход, который имеет свои достоинства и недостатки</a:t>
            </a:r>
            <a:endParaRPr lang="ru-RU" sz="1800" b="1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 </a:t>
            </a:r>
            <a:r>
              <a:rPr lang="ru-RU" sz="1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взять от </a:t>
            </a:r>
            <a:r>
              <a:rPr lang="ru-RU" sz="18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Болонской системы лучшее </a:t>
            </a:r>
            <a:r>
              <a:rPr lang="ru-RU" sz="1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двигаться </a:t>
            </a:r>
            <a:r>
              <a:rPr lang="ru-RU" sz="18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вперед в сторону национальной </a:t>
            </a:r>
            <a:r>
              <a:rPr lang="ru-RU" sz="1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sz="18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самостоятельной, но не  изолированной. </a:t>
            </a:r>
          </a:p>
          <a:p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Будущее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уникальным сочетанием, </a:t>
            </a:r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магистратуры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по ряду направлений </a:t>
            </a:r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должен быть в приоритете.</a:t>
            </a: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659925" cy="124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341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КГТУ в переходе на модель 2+2+2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Выделение блоков (модулей) для получения основных знаний</a:t>
            </a:r>
          </a:p>
          <a:p>
            <a:r>
              <a:rPr lang="ru-RU" dirty="0" smtClean="0"/>
              <a:t>Формирование элективных модулей (обеспечение идентичности)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ПРЕДЛАГАЕМЫЕ МОДУЛИ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Общеуниверситетский модуль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Модуль </a:t>
            </a:r>
            <a:r>
              <a:rPr lang="ru-RU" dirty="0" err="1">
                <a:solidFill>
                  <a:prstClr val="black"/>
                </a:solidFill>
              </a:rPr>
              <a:t>полигрупп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Элективные модули</a:t>
            </a:r>
          </a:p>
          <a:p>
            <a:pPr marL="0" lvl="0" indent="0">
              <a:buNone/>
            </a:pPr>
            <a:r>
              <a:rPr lang="ru-RU" dirty="0">
                <a:solidFill>
                  <a:prstClr val="black"/>
                </a:solidFill>
              </a:rPr>
              <a:t>В первом семестре выбирается по 2 дисциплины из каждого модуля (</a:t>
            </a:r>
            <a:r>
              <a:rPr lang="ru-RU" dirty="0" err="1">
                <a:solidFill>
                  <a:prstClr val="black"/>
                </a:solidFill>
              </a:rPr>
              <a:t>социоэкономические</a:t>
            </a:r>
            <a:r>
              <a:rPr lang="ru-RU" dirty="0">
                <a:solidFill>
                  <a:prstClr val="black"/>
                </a:solidFill>
              </a:rPr>
              <a:t>, общетехнические …)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7027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Модуль </a:t>
            </a:r>
            <a:r>
              <a:rPr lang="ru-RU" sz="3600" b="1" dirty="0" err="1" smtClean="0">
                <a:solidFill>
                  <a:srgbClr val="7030A0"/>
                </a:solidFill>
              </a:rPr>
              <a:t>полигрупп</a:t>
            </a:r>
            <a:r>
              <a:rPr lang="ru-RU" sz="3600" b="1" dirty="0" smtClean="0">
                <a:solidFill>
                  <a:srgbClr val="7030A0"/>
                </a:solidFill>
              </a:rPr>
              <a:t> включает 5 </a:t>
            </a:r>
            <a:r>
              <a:rPr lang="ru-RU" sz="3600" b="1" dirty="0" err="1" smtClean="0">
                <a:solidFill>
                  <a:srgbClr val="7030A0"/>
                </a:solidFill>
              </a:rPr>
              <a:t>полигрупп</a:t>
            </a:r>
            <a:r>
              <a:rPr lang="ru-RU" sz="3600" b="1" dirty="0" smtClean="0">
                <a:solidFill>
                  <a:srgbClr val="7030A0"/>
                </a:solidFill>
              </a:rPr>
              <a:t>: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Инженерно-технологический</a:t>
            </a:r>
            <a:r>
              <a:rPr lang="ru-RU" dirty="0" smtClean="0"/>
              <a:t> (включает инженерные специальности – строительство, электроэнергетика и др.)</a:t>
            </a:r>
          </a:p>
          <a:p>
            <a:r>
              <a:rPr lang="ru-RU" b="1" dirty="0" smtClean="0"/>
              <a:t>Биологический</a:t>
            </a:r>
            <a:r>
              <a:rPr lang="ru-RU" dirty="0" smtClean="0"/>
              <a:t> (экология, агрономия, ветеринария, водные биоресурсы и др.)</a:t>
            </a:r>
          </a:p>
          <a:p>
            <a:r>
              <a:rPr lang="ru-RU" b="1" dirty="0" smtClean="0"/>
              <a:t>Технологический</a:t>
            </a:r>
            <a:r>
              <a:rPr lang="ru-RU" dirty="0" smtClean="0"/>
              <a:t> (биотехнология, продукты питания, технология продукции и организация общественного питания и др.)</a:t>
            </a:r>
          </a:p>
          <a:p>
            <a:r>
              <a:rPr lang="ru-RU" b="1" dirty="0" smtClean="0"/>
              <a:t>Экономический </a:t>
            </a:r>
            <a:r>
              <a:rPr lang="ru-RU" dirty="0" smtClean="0"/>
              <a:t>(все экономические </a:t>
            </a:r>
            <a:r>
              <a:rPr lang="ru-RU" dirty="0" smtClean="0"/>
              <a:t>специальности </a:t>
            </a:r>
            <a:r>
              <a:rPr lang="ru-RU" dirty="0" smtClean="0"/>
              <a:t>и направления)</a:t>
            </a:r>
          </a:p>
          <a:p>
            <a:r>
              <a:rPr lang="ru-RU" b="1" dirty="0" smtClean="0"/>
              <a:t>Информационный</a:t>
            </a:r>
            <a:r>
              <a:rPr lang="ru-RU" dirty="0" smtClean="0"/>
              <a:t> (информатика, прикладная математика, автоматизация производств и др.)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3022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Следствия при переходе на модель 2+2+2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Укрупнение элементов в ОПОП (сокращение малых дисциплин, оставить только </a:t>
            </a:r>
            <a:r>
              <a:rPr lang="ru-RU" sz="2000" b="1" dirty="0" smtClean="0"/>
              <a:t>крупные дисциплины по </a:t>
            </a:r>
            <a:r>
              <a:rPr lang="ru-RU" sz="2000" b="1" dirty="0" smtClean="0"/>
              <a:t>5-6 </a:t>
            </a:r>
            <a:r>
              <a:rPr lang="ru-RU" sz="2000" b="1" dirty="0" smtClean="0"/>
              <a:t>ЗЕТ)</a:t>
            </a:r>
            <a:endParaRPr lang="ru-RU" sz="2000" b="1" dirty="0" smtClean="0"/>
          </a:p>
          <a:p>
            <a:r>
              <a:rPr lang="ru-RU" sz="2000" b="1" dirty="0" smtClean="0"/>
              <a:t>Усиление фундаментальной и общеинженерной подготовки (математики, физики, химии)</a:t>
            </a:r>
          </a:p>
          <a:p>
            <a:r>
              <a:rPr lang="ru-RU" sz="2000" b="1" dirty="0" smtClean="0"/>
              <a:t>Сокращение форм семестрового контроля</a:t>
            </a:r>
          </a:p>
          <a:p>
            <a:r>
              <a:rPr lang="ru-RU" sz="2000" b="1" dirty="0" smtClean="0"/>
              <a:t>Проработка схемы: компетенции – индикаторы –планируемые результаты обучения (ЗУВ)</a:t>
            </a:r>
          </a:p>
          <a:p>
            <a:r>
              <a:rPr lang="ru-RU" sz="2000" b="1" dirty="0" smtClean="0"/>
              <a:t>Ревизия количества и качества лабораторных работ</a:t>
            </a:r>
          </a:p>
          <a:p>
            <a:r>
              <a:rPr lang="ru-RU" sz="2000" b="1" dirty="0" smtClean="0"/>
              <a:t>Повышенная работа </a:t>
            </a:r>
            <a:r>
              <a:rPr lang="ru-RU" sz="2000" b="1" dirty="0" smtClean="0"/>
              <a:t>в ЭИОС и подготовка соответствующего методического </a:t>
            </a:r>
            <a:r>
              <a:rPr lang="ru-RU" sz="2000" b="1" dirty="0" smtClean="0"/>
              <a:t>обеспечения</a:t>
            </a:r>
            <a:endParaRPr lang="ru-RU" sz="2000" b="1" dirty="0" smtClean="0"/>
          </a:p>
          <a:p>
            <a:r>
              <a:rPr lang="ru-RU" sz="2000" b="1" dirty="0" smtClean="0"/>
              <a:t>Обеспечение всех дисциплин </a:t>
            </a:r>
            <a:r>
              <a:rPr lang="ru-RU" sz="2000" b="1" dirty="0" smtClean="0"/>
              <a:t>УМКД, УМП по лабораторным и практическим занятиям, </a:t>
            </a:r>
            <a:r>
              <a:rPr lang="ru-RU" sz="2000" b="1" dirty="0" smtClean="0"/>
              <a:t>курсовым </a:t>
            </a:r>
            <a:r>
              <a:rPr lang="ru-RU" sz="2000" b="1" dirty="0" smtClean="0"/>
              <a:t>работам и проектам, </a:t>
            </a:r>
            <a:r>
              <a:rPr lang="ru-RU" sz="2000" b="1" dirty="0" smtClean="0"/>
              <a:t>ВКР</a:t>
            </a:r>
            <a:endParaRPr lang="ru-RU" sz="2000" b="1" dirty="0" smtClean="0"/>
          </a:p>
          <a:p>
            <a:r>
              <a:rPr lang="ru-RU" sz="2000" b="1" dirty="0" smtClean="0"/>
              <a:t>Обеспечение образовательного процесса диагностическими материалами (оценочные материалы в форме набора тестов) для </a:t>
            </a:r>
            <a:r>
              <a:rPr lang="ru-RU" sz="2000" b="1" dirty="0" smtClean="0">
                <a:solidFill>
                  <a:srgbClr val="FF0000"/>
                </a:solidFill>
              </a:rPr>
              <a:t>систематической проверки </a:t>
            </a:r>
            <a:r>
              <a:rPr lang="ru-RU" sz="2000" b="1" dirty="0" err="1" smtClean="0">
                <a:solidFill>
                  <a:srgbClr val="FF0000"/>
                </a:solidFill>
              </a:rPr>
              <a:t>аккредитационного</a:t>
            </a:r>
            <a:r>
              <a:rPr lang="ru-RU" sz="2000" b="1" dirty="0" smtClean="0">
                <a:solidFill>
                  <a:srgbClr val="FF0000"/>
                </a:solidFill>
              </a:rPr>
              <a:t> показателя в части выполнения требований по освоению ОП (доля обучающихся должна быть более 70%)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56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www.umo19.ru/data/imagegallery/2bda3e3d-249b-5596-700a-4597fab9004f/33275b65-5679-057d-5536-6dd9ba84c9b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" r="9713" b="19287"/>
          <a:stretch/>
        </p:blipFill>
        <p:spPr bwMode="auto">
          <a:xfrm>
            <a:off x="3604668" y="3343552"/>
            <a:ext cx="5646836" cy="351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1266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27 сентября 2022 г. </a:t>
            </a:r>
            <a:r>
              <a:rPr lang="ru-RU" sz="2000" b="1" dirty="0" smtClean="0"/>
              <a:t>на базе Калининградского государственного технического университета состоится очередное заседание ФУМО в системе </a:t>
            </a:r>
          </a:p>
          <a:p>
            <a:pPr algn="ctr"/>
            <a:r>
              <a:rPr lang="ru-RU" sz="2000" b="1" dirty="0" smtClean="0"/>
              <a:t>ВО по УГСН 19.00.00 «Промышленная экология и биотехнология</a:t>
            </a:r>
            <a:r>
              <a:rPr lang="ru-RU" sz="2400" b="1" dirty="0" smtClean="0"/>
              <a:t>»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ДОБРО ПОЖАЛОВАТЬ В КАЛИНИНГРАД</a:t>
            </a:r>
            <a:r>
              <a:rPr lang="ru-RU" sz="2400" dirty="0"/>
              <a:t>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4568"/>
            <a:ext cx="3641161" cy="242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97152"/>
            <a:ext cx="3396596" cy="1852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834" y="1794301"/>
            <a:ext cx="4536504" cy="302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81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8020" y="2060848"/>
            <a:ext cx="7344817" cy="835162"/>
          </a:xfrm>
          <a:prstGeom prst="rect">
            <a:avLst/>
          </a:prstGeom>
          <a:solidFill>
            <a:srgbClr val="86D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СПАСИБО ЗА ВНИМАНИЕ !</a:t>
            </a:r>
            <a:endParaRPr lang="ru-RU" b="1" dirty="0" smtClean="0"/>
          </a:p>
        </p:txBody>
      </p:sp>
      <p:pic>
        <p:nvPicPr>
          <p:cNvPr id="7170" name="Picture 2" descr="Работа для профессорско-преподавательского соста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96952"/>
            <a:ext cx="4672707" cy="311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05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5904656" cy="29289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sz="2700" b="1" dirty="0">
                <a:solidFill>
                  <a:srgbClr val="7030A0"/>
                </a:solidFill>
              </a:rPr>
              <a:t>Госдума приняла решение о начале работы над выходом России из Болонской системы </a:t>
            </a:r>
            <a:r>
              <a:rPr lang="ru-RU" sz="2700" b="1" dirty="0" smtClean="0">
                <a:solidFill>
                  <a:srgbClr val="7030A0"/>
                </a:solidFill>
              </a:rPr>
              <a:t>образования (25.05.2022</a:t>
            </a:r>
            <a:r>
              <a:rPr lang="ru-RU" sz="2700" b="1" dirty="0" smtClean="0"/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588" y="1654175"/>
            <a:ext cx="8651875" cy="4525963"/>
          </a:xfrm>
        </p:spPr>
        <p:txBody>
          <a:bodyPr>
            <a:noAutofit/>
          </a:bodyPr>
          <a:lstStyle/>
          <a:p>
            <a:r>
              <a:rPr lang="ru-RU" sz="2400" dirty="0" smtClean="0"/>
              <a:t>Вячеслав Викторович Володин </a:t>
            </a:r>
            <a:r>
              <a:rPr lang="ru-RU" sz="2400" dirty="0"/>
              <a:t>предложил поставить вопрос о развитии системы образования в России на контроль.</a:t>
            </a:r>
          </a:p>
          <a:p>
            <a:r>
              <a:rPr lang="ru-RU" sz="2400" dirty="0" smtClean="0"/>
              <a:t>По </a:t>
            </a:r>
            <a:r>
              <a:rPr lang="ru-RU" sz="2400" dirty="0"/>
              <a:t>его информации, </a:t>
            </a:r>
            <a:r>
              <a:rPr lang="ru-RU" sz="2400" b="1" dirty="0">
                <a:solidFill>
                  <a:srgbClr val="FF0000"/>
                </a:solidFill>
              </a:rPr>
              <a:t>все фракции Госдумы поддерживают выход РФ из Болонской системы</a:t>
            </a:r>
            <a:r>
              <a:rPr lang="ru-RU" sz="2400" dirty="0"/>
              <a:t>.</a:t>
            </a:r>
          </a:p>
          <a:p>
            <a:r>
              <a:rPr lang="ru-RU" sz="2400" dirty="0"/>
              <a:t>Комитет Госдумы по науке и высшему образованию разработал "</a:t>
            </a:r>
            <a:r>
              <a:rPr lang="ru-RU" sz="2400" b="1" dirty="0">
                <a:solidFill>
                  <a:srgbClr val="FF0000"/>
                </a:solidFill>
              </a:rPr>
              <a:t>дорожную карту</a:t>
            </a:r>
            <a:r>
              <a:rPr lang="ru-RU" sz="2400" dirty="0"/>
              <a:t>" по развитию образовательной </a:t>
            </a:r>
            <a:r>
              <a:rPr lang="ru-RU" sz="2400" dirty="0" smtClean="0"/>
              <a:t>системы.</a:t>
            </a:r>
            <a:endParaRPr lang="ru-RU" sz="2400" dirty="0"/>
          </a:p>
          <a:p>
            <a:r>
              <a:rPr lang="ru-RU" sz="2400" b="1" u="sng" dirty="0">
                <a:solidFill>
                  <a:schemeClr val="accent3">
                    <a:lumMod val="50000"/>
                  </a:schemeClr>
                </a:solidFill>
              </a:rPr>
              <a:t>Госдума приняла решение о начале работы над выходом России из Болонской </a:t>
            </a:r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системы </a:t>
            </a:r>
            <a:r>
              <a:rPr lang="ru-RU" sz="2400" dirty="0" smtClean="0"/>
              <a:t>(вице-спикер Госдумы </a:t>
            </a:r>
            <a:r>
              <a:rPr lang="ru-RU" sz="2400" dirty="0"/>
              <a:t>Петр </a:t>
            </a:r>
            <a:r>
              <a:rPr lang="ru-RU" sz="2400" dirty="0" smtClean="0"/>
              <a:t>Толстой)</a:t>
            </a:r>
          </a:p>
          <a:p>
            <a:r>
              <a:rPr lang="ru-RU" sz="2400" dirty="0" smtClean="0"/>
              <a:t>Однако нормативного документа по </a:t>
            </a:r>
            <a:r>
              <a:rPr lang="ru-RU" sz="2400" dirty="0" smtClean="0"/>
              <a:t>этому вопросу от </a:t>
            </a:r>
            <a:r>
              <a:rPr lang="ru-RU" sz="2400" dirty="0" smtClean="0"/>
              <a:t>Госдумы пока нет</a:t>
            </a:r>
            <a:endParaRPr lang="ru-RU" sz="2400" dirty="0"/>
          </a:p>
          <a:p>
            <a:endParaRPr lang="ru-RU" sz="24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51656"/>
            <a:ext cx="65" cy="1538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rgbClr val="1A0DAB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2" descr="data:image/jpeg;base64,/9j/4AAQSkZJRgABAQAAAQABAAD/2wCEAAkGBwgHBgkIBwgKCgkLDRYPDQwMDRsUFRAWIB0iIiAdHx8kKDQsJCYxJx8fLT0tMTU3Ojo6Iys/RD84QzQ5OjcBCgoKDQwNGg8PGjclHyU3Nzc3Nzc3Nzc3Nzc3Nzc3Nzc3Nzc3Nzc3Nzc3Nzc3Nzc3Nzc3Nzc3Nzc3Nzc3Nzc3N//AABEIAIAAWwMBIgACEQEDEQH/xAAcAAACAwEBAQEAAAAAAAAAAAAFBgMEBwIBAAj/xAA9EAACAQMCAwUFBQUIAwAAAAABAgMABBEFIRIxQQYTIlFhMnGBkcEUQqGx0QcjM4LhQ1JikqKywvEVFjT/xAAZAQACAwEAAAAAAAAAAAAAAAAAAgEDBAX/xAAdEQACAwADAQEAAAAAAAAAAAAAAQIDERIhMQQi/9oADAMBAAIRAxEAPwB/bZKrD2jViXZarjzpUB7Va9v7axQPdTLGDyB5n3VR17XItMURxjjuWHhXy9TWf6lLc3kzS3c7F2OBnPh9B+lDZKQzal2xswCkCl29aAXN+t6waVQATyAoVKkQZUXhPAOfrU8SMiEjPqTz/pS8ixRJG7uMnhQnPTI2qeG7UKFY8PSqbOhBVxv/AIa5aFhGxUNkkkDGfwoTwmUQmCd3zkdDUZbI3odFNIhKxnKg4I6VeALqCufWnT0pawjMXHIBiiCJwqBjlXFtF949KlOc0xGGmznaqs8qwW7zP7KKWPwqxPzxQPtZKYuz9wq54pcRD+Y4/KkGESS6uNQvJrlvakbwny91R3UDtOIBjiHMA8vU0XsbVYwCf4UKe0evn86k021RpJJnADO2arnLijTTXzYMjsVt4uPumY9T0FDL67QJiEkb78W3xp97hGXBG1DrrQ7adixQfKq1YjTL52/BFRy4yshbfc8hTJpNuZ7RmkC7fdXfarqdmbYt4kGPKjun2UFvGFCjHKiVia6Ij87T7EuS2ZZe7C+HBBJ6eW9WBbN3/HGOFQuZB7x9DTbqdjFcWkiIApKnBFL8fF3PGoHeYKyejCnrnpRfTx7RCGCpw9a+DV0Yg0n7s+Fjke6rQtthtVxlwfpjl6XO2jH7Haxj70+fkDTE+7Uu9rWBlsoxksCzgdDyFQ3i7GinJ9AKdgHWzjPEznLDoAP60RiiKKo8qD6OjPdTSyZ4s9enpUutzzLAY4ZO7c/ezjArLY9lh0aFxhofiK/2mMeY6VN3S8PEp4h5is7t7jUbDDRXay+aOfapj0rXornwurQy48UbH8qVxwuhYm8D4I+Nfd2RvxY9KoLe8ADs37vB38sGhN92mCEx2EbSyn777KKhLSyclH0Y2J5EjBoFdobTVARju5cEg/L6iqGm6lqct2GmlSSEnxYOQKM6zwmKCTbKTL8id6eK4yMtjU4MhtbbhxvkZOPdmiHAPSqyuAxx51J3la0cxjb940tdsJFt2juHUsqxMAB1JYUyoaFdprWK604iYkKp5jpnl+IFLYtiW/PJKxaLGlRNA7GT2nOWz5+VXdR01LuLOCfd5VTaXHDk755+dXYbzwgZx61kb16dSMOsFiXs4hvEuO7z3YA4TnDY868tNIvY5M8XgB2BHKnMOpXJIqoZu/l4I88IOCfKp5NrAVKi9ONZspI9FU2x/eHAPupL/wDH37yI6T91JxeJsZwOmNq0m4GLLw5PAM4I51TihgnVZY8EEUJ8SZw5AmzsnknLluJNgrsoDEeuKuaqv/zQ88vxH+UZoogiijZQPjQ+8y8nfYyiIVyfMkVMXsiqyOQZFGhIz51MEr2HBUb1J8a3HKGhOVQ39sbu1aJWCtkFSRtkedFu7aaCZ5rRLMRt4ZGkGGHn/wB4rPu1n7QtP0WMx6eY767PRW/dp72HP3D5iqYTViG7g9KNyhimkifBaNypI5ZFdInGmxoJpmtvq0P2u64BPIxMgQYGc9B8qMWc6sOYxWeSx4dWuWpMsgS92ED4zzah98buJgLNyEH3cZq5cTSEqkAVifM4FRj7Zg5u7WEeXdFvxJ+lQizZS6TOI9Vv34Y40wMjLE0StS0DtHnKN4lPr1FVIftSIGiNpOM+wvhJ+NTwT94zI0bRspyFPT41LwNcfSaeZjsKhmJKJHnbOTXsrAbnG1R7u+aeqPemP6p/nDoMV5VIJa8xXQQeVaDAZ/rXafUNVtxDfXlxNADlYWkYoPgTvyHPOKUriQyy71euZV4cIAPOh4OWJqcS8IGLslDcXRu1tt2hi77g8wDg/gaNQ3joOEHHmCeVDv2Y3Yte1cAY4E0bx+87N/xrQe1XZAPxXmmpz3aHp8P0quyvf0jRVbn5YDsLlpMIH3oj9jLfxJRStEZrOXi3GNiDRRNVBxxZrO0bqprMYZhtCm8UgPXyqG4uuDfIV12J86qDVAvsg8uldaZpt5rmprGBwKxy3+FepNCjrJsmkuhc7Y666wNaWrnik/iMDuq+Xxqj2d7W3Vk6RXZNxANsMfEPcf1of2guIbzWb6e1A+ztMwhx1jHhU/5QKEkFHBHKtcY8Ucuc3N6zarC/s9RhEtpKHHUdR7xVwAYrG9MvprWVZIZWRxyINONv2wnEKCSCF2A3Y53phNEKVtiaiWpJhlCB1riPlyoAt6Tdmw1S1uwcdzKrE+md/wAM1+kG1HT7bSYrnUryC2hZdmmkCgn0zzr8zMMgjzFaVdaF/wCw6NZ3sjst01pG0L5J4fCNvcTn51KYBHVpdF1q4d9FvYp5icNGBw8R9M43/Og93p0toyi4jaFjy4hji+f0pLAltLiSKWPhnQlX/vA/WrVrqGowqogvpCgbJVhx/g2d6qlUn2i+FzisY9aZpsl7MsFmneynm33U9WP050465FD2Q7E6lPG+bpoCvekbtI3hXHoCeVZZd9qdeSO1FtfvFwvlGtwFLnoDgYPy3ol2+7U3usdltJtNQRY7szubngGA5QAA46bty8xTQrURbLXMz9RgADkBiuGGdjXa9a5YgZJpmVHkWVbBq2HOKqRZJyasUAV2PiArwc64Ptj31IaAPa2fsU3f9jtIkPNY2iP8rsv0rGBWxfs4cSdhrcH+zuJV/wBWfrUoAR227Ntdq13Zxjv41yw6sPL9PlSRajiweRHp+dbbcmFLN7idlSNIyzuxwAB1NY20guJ5ZsLF3jMyIo33PI56D+nukBo7Hacj/adTnAdYCVhjI5Skbn5Y+ZPOlDtI2dXlj4iRH/uO5+laPoka2nZa1UMCXDSu3mSTj8MVlV3Obq8nuM5EshYe7O34UMCLkK4O/MV2w2rkUoHy7V3x1wa+oA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4925" y="-365125"/>
            <a:ext cx="8667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data:image/jpeg;base64,/9j/4AAQSkZJRgABAQAAAQABAAD/2wCEAAkGBwgHBgkIBwgKCgkLDRYPDQwMDRsUFRAWIB0iIiAdHx8kKDQsJCYxJx8fLT0tMTU3Ojo6Iys/RD84QzQ5OjcBCgoKDQwNGg8PGjclHyU3Nzc3Nzc3Nzc3Nzc3Nzc3Nzc3Nzc3Nzc3Nzc3Nzc3Nzc3Nzc3Nzc3Nzc3Nzc3Nzc3N//AABEIAIAAWwMBIgACEQEDEQH/xAAcAAACAwEBAQEAAAAAAAAAAAAFBgMEBwIBAAj/xAA9EAACAQMCAwUFBQUIAwAAAAABAgMABBEFIRIxQQYTIlFhMnGBkcEUQqGx0QcjM4LhQ1JikqKywvEVFjT/xAAZAQACAwEAAAAAAAAAAAAAAAAAAgEDBAX/xAAdEQACAwADAQEAAAAAAAAAAAAAAQIDERIhMQQi/9oADAMBAAIRAxEAPwB/bZKrD2jViXZarjzpUB7Va9v7axQPdTLGDyB5n3VR17XItMURxjjuWHhXy9TWf6lLc3kzS3c7F2OBnPh9B+lDZKQzal2xswCkCl29aAXN+t6waVQATyAoVKkQZUXhPAOfrU8SMiEjPqTz/pS8ixRJG7uMnhQnPTI2qeG7UKFY8PSqbOhBVxv/AIa5aFhGxUNkkkDGfwoTwmUQmCd3zkdDUZbI3odFNIhKxnKg4I6VeALqCufWnT0pawjMXHIBiiCJwqBjlXFtF949KlOc0xGGmznaqs8qwW7zP7KKWPwqxPzxQPtZKYuz9wq54pcRD+Y4/KkGESS6uNQvJrlvakbwny91R3UDtOIBjiHMA8vU0XsbVYwCf4UKe0evn86k021RpJJnADO2arnLijTTXzYMjsVt4uPumY9T0FDL67QJiEkb78W3xp97hGXBG1DrrQ7adixQfKq1YjTL52/BFRy4yshbfc8hTJpNuZ7RmkC7fdXfarqdmbYt4kGPKjun2UFvGFCjHKiVia6Ij87T7EuS2ZZe7C+HBBJ6eW9WBbN3/HGOFQuZB7x9DTbqdjFcWkiIApKnBFL8fF3PGoHeYKyejCnrnpRfTx7RCGCpw9a+DV0Yg0n7s+Fjke6rQtthtVxlwfpjl6XO2jH7Haxj70+fkDTE+7Uu9rWBlsoxksCzgdDyFQ3i7GinJ9AKdgHWzjPEznLDoAP60RiiKKo8qD6OjPdTSyZ4s9enpUutzzLAY4ZO7c/ezjArLY9lh0aFxhofiK/2mMeY6VN3S8PEp4h5is7t7jUbDDRXay+aOfapj0rXornwurQy48UbH8qVxwuhYm8D4I+Nfd2RvxY9KoLe8ADs37vB38sGhN92mCEx2EbSyn777KKhLSyclH0Y2J5EjBoFdobTVARju5cEg/L6iqGm6lqct2GmlSSEnxYOQKM6zwmKCTbKTL8id6eK4yMtjU4MhtbbhxvkZOPdmiHAPSqyuAxx51J3la0cxjb940tdsJFt2juHUsqxMAB1JYUyoaFdprWK604iYkKp5jpnl+IFLYtiW/PJKxaLGlRNA7GT2nOWz5+VXdR01LuLOCfd5VTaXHDk755+dXYbzwgZx61kb16dSMOsFiXs4hvEuO7z3YA4TnDY868tNIvY5M8XgB2BHKnMOpXJIqoZu/l4I88IOCfKp5NrAVKi9ONZspI9FU2x/eHAPupL/wDH37yI6T91JxeJsZwOmNq0m4GLLw5PAM4I51TihgnVZY8EEUJ8SZw5AmzsnknLluJNgrsoDEeuKuaqv/zQ88vxH+UZoogiijZQPjQ+8y8nfYyiIVyfMkVMXsiqyOQZFGhIz51MEr2HBUb1J8a3HKGhOVQ39sbu1aJWCtkFSRtkedFu7aaCZ5rRLMRt4ZGkGGHn/wB4rPu1n7QtP0WMx6eY767PRW/dp72HP3D5iqYTViG7g9KNyhimkifBaNypI5ZFdInGmxoJpmtvq0P2u64BPIxMgQYGc9B8qMWc6sOYxWeSx4dWuWpMsgS92ED4zzah98buJgLNyEH3cZq5cTSEqkAVifM4FRj7Zg5u7WEeXdFvxJ+lQizZS6TOI9Vv34Y40wMjLE0StS0DtHnKN4lPr1FVIftSIGiNpOM+wvhJ+NTwT94zI0bRspyFPT41LwNcfSaeZjsKhmJKJHnbOTXsrAbnG1R7u+aeqPemP6p/nDoMV5VIJa8xXQQeVaDAZ/rXafUNVtxDfXlxNADlYWkYoPgTvyHPOKUriQyy71euZV4cIAPOh4OWJqcS8IGLslDcXRu1tt2hi77g8wDg/gaNQ3joOEHHmCeVDv2Y3Yte1cAY4E0bx+87N/xrQe1XZAPxXmmpz3aHp8P0quyvf0jRVbn5YDsLlpMIH3oj9jLfxJRStEZrOXi3GNiDRRNVBxxZrO0bqprMYZhtCm8UgPXyqG4uuDfIV12J86qDVAvsg8uldaZpt5rmprGBwKxy3+FepNCjrJsmkuhc7Y666wNaWrnik/iMDuq+Xxqj2d7W3Vk6RXZNxANsMfEPcf1of2guIbzWb6e1A+ztMwhx1jHhU/5QKEkFHBHKtcY8Ucuc3N6zarC/s9RhEtpKHHUdR7xVwAYrG9MvprWVZIZWRxyINONv2wnEKCSCF2A3Y53phNEKVtiaiWpJhlCB1riPlyoAt6Tdmw1S1uwcdzKrE+md/wAM1+kG1HT7bSYrnUryC2hZdmmkCgn0zzr8zMMgjzFaVdaF/wCw6NZ3sjst01pG0L5J4fCNvcTn51KYBHVpdF1q4d9FvYp5icNGBw8R9M43/Og93p0toyi4jaFjy4hji+f0pLAltLiSKWPhnQlX/vA/WrVrqGowqogvpCgbJVhx/g2d6qlUn2i+FzisY9aZpsl7MsFmneynm33U9WP050465FD2Q7E6lPG+bpoCvekbtI3hXHoCeVZZd9qdeSO1FtfvFwvlGtwFLnoDgYPy3ol2+7U3usdltJtNQRY7szubngGA5QAA46bty8xTQrURbLXMz9RgADkBiuGGdjXa9a5YgZJpmVHkWVbBq2HOKqRZJyasUAV2PiArwc64Ptj31IaAPa2fsU3f9jtIkPNY2iP8rsv0rGBWxfs4cSdhrcH+zuJV/wBWfrUoAR227Ntdq13Zxjv41yw6sPL9PlSRajiweRHp+dbbcmFLN7idlSNIyzuxwAB1NY20guJ5ZsLF3jMyIo33PI56D+nukBo7Hacj/adTnAdYCVhjI5Skbn5Y+ZPOlDtI2dXlj4iRH/uO5+laPoka2nZa1UMCXDSu3mSTj8MVlV3Obq8nuM5EshYe7O34UMCLkK4O/MV2w2rkUoHy7V3x1wa+oA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87325" y="-212725"/>
            <a:ext cx="8667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3975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58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1143000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solidFill>
                  <a:srgbClr val="7030A0"/>
                </a:solidFill>
                <a:latin typeface="LatoWeb"/>
              </a:rPr>
              <a:t>Рособрнадзор</a:t>
            </a:r>
            <a:r>
              <a:rPr lang="ru-RU" sz="2000" b="1" dirty="0" smtClean="0">
                <a:solidFill>
                  <a:srgbClr val="7030A0"/>
                </a:solidFill>
                <a:latin typeface="LatoWeb"/>
              </a:rPr>
              <a:t> начал реализовывать новую модель аккредитации образовательной деятельности вузов</a:t>
            </a:r>
            <a:r>
              <a:rPr lang="ru-RU" sz="2000" b="1" dirty="0" smtClean="0">
                <a:solidFill>
                  <a:srgbClr val="252525"/>
                </a:solidFill>
                <a:latin typeface="LatoWeb"/>
              </a:rPr>
              <a:t/>
            </a:r>
            <a:br>
              <a:rPr lang="ru-RU" sz="2000" b="1" dirty="0" smtClean="0">
                <a:solidFill>
                  <a:srgbClr val="252525"/>
                </a:solidFill>
                <a:latin typeface="LatoWeb"/>
              </a:rPr>
            </a:br>
            <a:r>
              <a:rPr lang="ru-RU" sz="2000" b="1" dirty="0" smtClean="0"/>
              <a:t>руководитель </a:t>
            </a:r>
            <a:r>
              <a:rPr lang="ru-RU" sz="2000" b="1" dirty="0" err="1"/>
              <a:t>Рособрнадзора</a:t>
            </a:r>
            <a:r>
              <a:rPr lang="ru-RU" sz="2000" b="1" dirty="0"/>
              <a:t> </a:t>
            </a:r>
            <a:r>
              <a:rPr lang="ru-RU" sz="2000" b="1" dirty="0" err="1"/>
              <a:t>Анзор</a:t>
            </a:r>
            <a:r>
              <a:rPr lang="ru-RU" sz="2000" b="1" dirty="0"/>
              <a:t> </a:t>
            </a:r>
            <a:r>
              <a:rPr lang="ru-RU" sz="2000" b="1" dirty="0" smtClean="0"/>
              <a:t>Музаев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b="1" dirty="0">
                <a:solidFill>
                  <a:srgbClr val="FF0000"/>
                </a:solidFill>
              </a:rPr>
              <a:t>1 марта 2022 года вступили в силу изменения в федеральный закон «Об образовании в Российской Федерации», которые вводят в действие </a:t>
            </a:r>
            <a:r>
              <a:rPr lang="ru-RU" sz="1800" b="1" u="sng" dirty="0">
                <a:solidFill>
                  <a:srgbClr val="FF0000"/>
                </a:solidFill>
              </a:rPr>
              <a:t>новую модель аккредитации </a:t>
            </a:r>
            <a:r>
              <a:rPr lang="ru-RU" sz="1800" b="1" u="sng" dirty="0" smtClean="0">
                <a:solidFill>
                  <a:srgbClr val="FF0000"/>
                </a:solidFill>
              </a:rPr>
              <a:t>образовательной </a:t>
            </a:r>
            <a:r>
              <a:rPr lang="ru-RU" sz="1800" b="1" u="sng" dirty="0" smtClean="0">
                <a:solidFill>
                  <a:srgbClr val="FF0000"/>
                </a:solidFill>
              </a:rPr>
              <a:t>деятельности</a:t>
            </a:r>
            <a:r>
              <a:rPr lang="ru-RU" sz="1800" b="1" u="sng" dirty="0" smtClean="0"/>
              <a:t>;</a:t>
            </a:r>
            <a:endParaRPr lang="ru-RU" sz="1800" b="1" u="sng" dirty="0" smtClean="0"/>
          </a:p>
          <a:p>
            <a:r>
              <a:rPr lang="ru-RU" sz="1800" b="1" u="sng" dirty="0">
                <a:solidFill>
                  <a:schemeClr val="accent3">
                    <a:lumMod val="50000"/>
                  </a:schemeClr>
                </a:solidFill>
              </a:rPr>
              <a:t>С 1 марта 2022 года государственная аккредитация становится </a:t>
            </a:r>
            <a:r>
              <a:rPr lang="ru-RU" sz="1800" b="1" u="sng" dirty="0" smtClean="0">
                <a:solidFill>
                  <a:schemeClr val="accent3">
                    <a:lumMod val="50000"/>
                  </a:schemeClr>
                </a:solidFill>
              </a:rPr>
              <a:t>бессрочной;</a:t>
            </a:r>
          </a:p>
          <a:p>
            <a:r>
              <a:rPr lang="ru-RU" sz="1800" b="1" u="sng" dirty="0" smtClean="0">
                <a:solidFill>
                  <a:schemeClr val="accent5">
                    <a:lumMod val="50000"/>
                  </a:schemeClr>
                </a:solidFill>
              </a:rPr>
              <a:t>до </a:t>
            </a:r>
            <a:r>
              <a:rPr lang="ru-RU" sz="1800" b="1" u="sng" dirty="0">
                <a:solidFill>
                  <a:schemeClr val="accent5">
                    <a:lumMod val="50000"/>
                  </a:schemeClr>
                </a:solidFill>
              </a:rPr>
              <a:t>конца 2022 года действует мораторий на очные </a:t>
            </a:r>
            <a:r>
              <a:rPr lang="ru-RU" sz="1800" b="1" u="sng" dirty="0" smtClean="0">
                <a:solidFill>
                  <a:schemeClr val="accent5">
                    <a:lumMod val="50000"/>
                  </a:schemeClr>
                </a:solidFill>
              </a:rPr>
              <a:t>проверки </a:t>
            </a:r>
            <a:r>
              <a:rPr lang="ru-RU" sz="1800" b="1" u="sng" dirty="0">
                <a:solidFill>
                  <a:schemeClr val="accent5">
                    <a:lumMod val="50000"/>
                  </a:schemeClr>
                </a:solidFill>
              </a:rPr>
              <a:t>образовательных организаций</a:t>
            </a:r>
            <a:r>
              <a:rPr lang="ru-RU" sz="1800" b="1" dirty="0"/>
              <a:t>. В течение 2022 года должны проводиться профилактические мероприятия </a:t>
            </a:r>
            <a:r>
              <a:rPr lang="ru-RU" sz="1800" b="1" dirty="0" smtClean="0"/>
              <a:t>в вузах;</a:t>
            </a:r>
            <a:endParaRPr lang="ru-RU" sz="1800" b="1" dirty="0"/>
          </a:p>
          <a:p>
            <a:r>
              <a:rPr lang="ru-RU" sz="1800" b="1" dirty="0" smtClean="0">
                <a:solidFill>
                  <a:srgbClr val="FF0000"/>
                </a:solidFill>
              </a:rPr>
              <a:t>Изменения </a:t>
            </a:r>
            <a:r>
              <a:rPr lang="ru-RU" sz="1800" b="1" dirty="0">
                <a:solidFill>
                  <a:srgbClr val="FF0000"/>
                </a:solidFill>
              </a:rPr>
              <a:t>в процедуре аккредитации </a:t>
            </a:r>
            <a:r>
              <a:rPr lang="ru-RU" sz="1800" b="1" dirty="0" smtClean="0">
                <a:solidFill>
                  <a:srgbClr val="FF0000"/>
                </a:solidFill>
              </a:rPr>
              <a:t>вузов </a:t>
            </a:r>
            <a:r>
              <a:rPr lang="ru-RU" sz="1800" b="1" dirty="0" smtClean="0">
                <a:solidFill>
                  <a:srgbClr val="FF0000"/>
                </a:solidFill>
              </a:rPr>
              <a:t>предусматривают </a:t>
            </a:r>
            <a:r>
              <a:rPr lang="ru-RU" sz="1800" b="1" u="sng" dirty="0">
                <a:solidFill>
                  <a:srgbClr val="FF0000"/>
                </a:solidFill>
              </a:rPr>
              <a:t>переход к оценке образовательных организаций на основе </a:t>
            </a:r>
            <a:r>
              <a:rPr lang="ru-RU" sz="1800" b="1" u="sng" dirty="0" err="1">
                <a:solidFill>
                  <a:srgbClr val="FF0000"/>
                </a:solidFill>
              </a:rPr>
              <a:t>аккредитационных</a:t>
            </a:r>
            <a:r>
              <a:rPr lang="ru-RU" sz="1800" b="1" u="sng" dirty="0">
                <a:solidFill>
                  <a:srgbClr val="FF0000"/>
                </a:solidFill>
              </a:rPr>
              <a:t> показателей</a:t>
            </a:r>
            <a:r>
              <a:rPr lang="ru-RU" sz="1800" b="1" dirty="0"/>
              <a:t>. </a:t>
            </a:r>
            <a:endParaRPr lang="ru-RU" sz="1800" b="1" dirty="0" smtClean="0"/>
          </a:p>
          <a:p>
            <a:r>
              <a:rPr lang="ru-RU" sz="1800" b="1" dirty="0" err="1" smtClean="0"/>
              <a:t>Аккредитационные</a:t>
            </a:r>
            <a:r>
              <a:rPr lang="ru-RU" sz="1800" b="1" dirty="0" smtClean="0"/>
              <a:t> </a:t>
            </a:r>
            <a:r>
              <a:rPr lang="ru-RU" sz="1800" b="1" dirty="0"/>
              <a:t>показатели </a:t>
            </a:r>
            <a:r>
              <a:rPr lang="ru-RU" sz="1800" b="1" dirty="0" smtClean="0"/>
              <a:t> основаны на документах, </a:t>
            </a:r>
            <a:r>
              <a:rPr lang="ru-RU" sz="1800" b="1" dirty="0"/>
              <a:t>которые уже размещены на </a:t>
            </a:r>
            <a:r>
              <a:rPr lang="ru-RU" sz="1800" b="1" dirty="0" smtClean="0"/>
              <a:t>сайте организации, и из данных </a:t>
            </a:r>
            <a:r>
              <a:rPr lang="ru-RU" sz="1800" b="1" dirty="0"/>
              <a:t>мониторингов и статистической </a:t>
            </a:r>
            <a:r>
              <a:rPr lang="ru-RU" sz="1800" b="1" dirty="0" smtClean="0"/>
              <a:t>отчетности организации</a:t>
            </a:r>
          </a:p>
          <a:p>
            <a:r>
              <a:rPr lang="ru-RU" sz="1800" b="1" u="sng" dirty="0" smtClean="0">
                <a:solidFill>
                  <a:schemeClr val="accent6">
                    <a:lumMod val="50000"/>
                  </a:schemeClr>
                </a:solidFill>
              </a:rPr>
              <a:t>Первый </a:t>
            </a:r>
            <a:r>
              <a:rPr lang="ru-RU" sz="1800" b="1" u="sng" dirty="0" err="1">
                <a:solidFill>
                  <a:schemeClr val="accent6">
                    <a:lumMod val="50000"/>
                  </a:schemeClr>
                </a:solidFill>
              </a:rPr>
              <a:t>аккредитационный</a:t>
            </a:r>
            <a:r>
              <a:rPr lang="ru-RU" sz="1800" b="1" u="sng" dirty="0">
                <a:solidFill>
                  <a:schemeClr val="accent6">
                    <a:lumMod val="50000"/>
                  </a:schemeClr>
                </a:solidFill>
              </a:rPr>
              <a:t> мониторинг в отношении вузов будет проведен весной 2023 года.</a:t>
            </a:r>
          </a:p>
        </p:txBody>
      </p:sp>
      <p:pic>
        <p:nvPicPr>
          <p:cNvPr id="3074" name="Picture 2" descr="Музаев Анзор Ахмедович — Федеральная служба по надзору в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2656"/>
            <a:ext cx="23050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625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7344816" cy="34605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РФ </a:t>
            </a: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25.11.2021 № 1094 "Об утверждении </a:t>
            </a:r>
            <a:r>
              <a:rPr lang="ru-RU" sz="1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аккредитационных</a:t>
            </a: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показателей по образовательным программам высшего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47" y="1122387"/>
            <a:ext cx="8697144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b="1" dirty="0"/>
              <a:t>При получении вузом государственной аккредитации будут оцениваться шесть показателей:</a:t>
            </a:r>
            <a:r>
              <a:rPr lang="ru-RU" sz="6400" dirty="0"/>
              <a:t> </a:t>
            </a:r>
            <a:endParaRPr lang="ru-RU" sz="6400" dirty="0" smtClean="0"/>
          </a:p>
          <a:p>
            <a:r>
              <a:rPr lang="ru-RU" sz="6400" b="1" dirty="0" smtClean="0">
                <a:solidFill>
                  <a:srgbClr val="FF0000"/>
                </a:solidFill>
              </a:rPr>
              <a:t>средний </a:t>
            </a:r>
            <a:r>
              <a:rPr lang="ru-RU" sz="6400" b="1" dirty="0">
                <a:solidFill>
                  <a:srgbClr val="FF0000"/>
                </a:solidFill>
              </a:rPr>
              <a:t>балл ЕГЭ и дополнительных вступительных </a:t>
            </a:r>
            <a:r>
              <a:rPr lang="ru-RU" sz="6400" b="1" dirty="0" smtClean="0">
                <a:solidFill>
                  <a:srgbClr val="FF0000"/>
                </a:solidFill>
              </a:rPr>
              <a:t>испытаний, </a:t>
            </a:r>
          </a:p>
          <a:p>
            <a:r>
              <a:rPr lang="ru-RU" sz="6400" b="1" dirty="0" smtClean="0">
                <a:solidFill>
                  <a:srgbClr val="FF0000"/>
                </a:solidFill>
              </a:rPr>
              <a:t>наличие </a:t>
            </a:r>
            <a:r>
              <a:rPr lang="ru-RU" sz="6400" b="1" dirty="0">
                <a:solidFill>
                  <a:srgbClr val="FF0000"/>
                </a:solidFill>
              </a:rPr>
              <a:t>электронной информационно-образовательной среды, </a:t>
            </a:r>
            <a:endParaRPr lang="ru-RU" sz="6400" b="1" dirty="0" smtClean="0">
              <a:solidFill>
                <a:srgbClr val="FF0000"/>
              </a:solidFill>
            </a:endParaRPr>
          </a:p>
          <a:p>
            <a:r>
              <a:rPr lang="ru-RU" sz="6400" b="1" dirty="0" smtClean="0">
                <a:solidFill>
                  <a:srgbClr val="FF0000"/>
                </a:solidFill>
              </a:rPr>
              <a:t>доля </a:t>
            </a:r>
            <a:r>
              <a:rPr lang="ru-RU" sz="6400" b="1" dirty="0">
                <a:solidFill>
                  <a:srgbClr val="FF0000"/>
                </a:solidFill>
              </a:rPr>
              <a:t>научно-педагогических работников, имеющих ученую степень, ученое звание и различные награды, </a:t>
            </a:r>
            <a:endParaRPr lang="ru-RU" sz="6400" b="1" dirty="0" smtClean="0">
              <a:solidFill>
                <a:srgbClr val="FF0000"/>
              </a:solidFill>
            </a:endParaRPr>
          </a:p>
          <a:p>
            <a:r>
              <a:rPr lang="ru-RU" sz="6400" b="1" dirty="0" smtClean="0">
                <a:solidFill>
                  <a:srgbClr val="FF0000"/>
                </a:solidFill>
              </a:rPr>
              <a:t>доля </a:t>
            </a:r>
            <a:r>
              <a:rPr lang="ru-RU" sz="6400" b="1" dirty="0">
                <a:solidFill>
                  <a:srgbClr val="FF0000"/>
                </a:solidFill>
              </a:rPr>
              <a:t>работников, имеющих стаж работы по профилю </a:t>
            </a:r>
            <a:r>
              <a:rPr lang="ru-RU" sz="6400" b="1" dirty="0" smtClean="0">
                <a:solidFill>
                  <a:srgbClr val="FF0000"/>
                </a:solidFill>
              </a:rPr>
              <a:t>образовательной </a:t>
            </a:r>
            <a:r>
              <a:rPr lang="ru-RU" sz="6400" b="1" dirty="0">
                <a:solidFill>
                  <a:srgbClr val="FF0000"/>
                </a:solidFill>
              </a:rPr>
              <a:t>программы, </a:t>
            </a:r>
            <a:endParaRPr lang="ru-RU" sz="6400" b="1" dirty="0" smtClean="0">
              <a:solidFill>
                <a:srgbClr val="FF0000"/>
              </a:solidFill>
            </a:endParaRPr>
          </a:p>
          <a:p>
            <a:r>
              <a:rPr lang="ru-RU" sz="6400" b="1" dirty="0">
                <a:solidFill>
                  <a:srgbClr val="FF0000"/>
                </a:solidFill>
              </a:rPr>
              <a:t>наличие внутренней системы оценки качества </a:t>
            </a:r>
            <a:r>
              <a:rPr lang="ru-RU" sz="6400" b="1" dirty="0" smtClean="0">
                <a:solidFill>
                  <a:srgbClr val="FF0000"/>
                </a:solidFill>
              </a:rPr>
              <a:t>образования</a:t>
            </a:r>
          </a:p>
          <a:p>
            <a:r>
              <a:rPr lang="ru-RU" sz="6400" b="1" u="sng" dirty="0" smtClean="0">
                <a:solidFill>
                  <a:srgbClr val="FF0000"/>
                </a:solidFill>
              </a:rPr>
              <a:t>доля </a:t>
            </a:r>
            <a:r>
              <a:rPr lang="ru-RU" sz="6400" b="1" u="sng" dirty="0">
                <a:solidFill>
                  <a:srgbClr val="FF0000"/>
                </a:solidFill>
              </a:rPr>
              <a:t>обучающихся, выполнивших 70% и более заданий диагностической </a:t>
            </a:r>
            <a:r>
              <a:rPr lang="ru-RU" sz="6400" b="1" u="sng" dirty="0" smtClean="0">
                <a:solidFill>
                  <a:srgbClr val="FF0000"/>
                </a:solidFill>
              </a:rPr>
              <a:t>работы</a:t>
            </a:r>
            <a:endParaRPr lang="ru-RU" sz="6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6400" b="1" dirty="0" smtClean="0">
                <a:solidFill>
                  <a:schemeClr val="accent3">
                    <a:lumMod val="50000"/>
                  </a:schemeClr>
                </a:solidFill>
              </a:rPr>
              <a:t>Каждому </a:t>
            </a:r>
            <a:r>
              <a:rPr lang="ru-RU" sz="6400" b="1" dirty="0">
                <a:solidFill>
                  <a:schemeClr val="accent3">
                    <a:lumMod val="50000"/>
                  </a:schemeClr>
                </a:solidFill>
              </a:rPr>
              <a:t>показателю присвоен свой удельный вес в баллах. </a:t>
            </a:r>
            <a:endParaRPr lang="ru-RU" sz="6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6400" b="1" dirty="0" smtClean="0"/>
              <a:t>Больше </a:t>
            </a:r>
            <a:r>
              <a:rPr lang="ru-RU" sz="6400" b="1" dirty="0"/>
              <a:t>всего баллов (75) вуз сможет получить при оценке качества подготовки студентов, которое будет проводиться с помощью диагностических работ, сформированных из фондов оценочных средств самих вузов</a:t>
            </a:r>
            <a:r>
              <a:rPr lang="ru-RU" sz="6400" dirty="0"/>
              <a:t>. </a:t>
            </a:r>
            <a:endParaRPr lang="ru-RU" sz="6400" dirty="0" smtClean="0"/>
          </a:p>
          <a:p>
            <a:pPr marL="0" indent="0">
              <a:buNone/>
            </a:pPr>
            <a:r>
              <a:rPr lang="ru-RU" sz="6400" b="1" dirty="0" smtClean="0">
                <a:solidFill>
                  <a:srgbClr val="7030A0"/>
                </a:solidFill>
              </a:rPr>
              <a:t>Д</a:t>
            </a:r>
            <a:r>
              <a:rPr lang="ru-RU" sz="6400" b="1" dirty="0" smtClean="0">
                <a:solidFill>
                  <a:srgbClr val="7030A0"/>
                </a:solidFill>
              </a:rPr>
              <a:t>ля </a:t>
            </a:r>
            <a:r>
              <a:rPr lang="ru-RU" sz="6400" b="1" dirty="0">
                <a:solidFill>
                  <a:srgbClr val="7030A0"/>
                </a:solidFill>
              </a:rPr>
              <a:t>получения государственной аккредитации вузу </a:t>
            </a:r>
            <a:r>
              <a:rPr lang="ru-RU" sz="6400" b="1" dirty="0" smtClean="0">
                <a:solidFill>
                  <a:srgbClr val="7030A0"/>
                </a:solidFill>
              </a:rPr>
              <a:t>надо набрать </a:t>
            </a:r>
            <a:r>
              <a:rPr lang="ru-RU" sz="6400" b="1" dirty="0">
                <a:solidFill>
                  <a:srgbClr val="7030A0"/>
                </a:solidFill>
              </a:rPr>
              <a:t>не менее </a:t>
            </a:r>
            <a:r>
              <a:rPr lang="ru-RU" sz="6400" b="1" u="sng" dirty="0">
                <a:solidFill>
                  <a:srgbClr val="7030A0"/>
                </a:solidFill>
              </a:rPr>
              <a:t>90 баллов</a:t>
            </a:r>
            <a:r>
              <a:rPr lang="ru-RU" sz="6400" dirty="0"/>
              <a:t>.</a:t>
            </a:r>
          </a:p>
          <a:p>
            <a:pPr marL="0" indent="0">
              <a:buNone/>
            </a:pPr>
            <a:endParaRPr lang="ru-RU" sz="6400" b="1" dirty="0" smtClean="0"/>
          </a:p>
          <a:p>
            <a:pPr marL="0" indent="0">
              <a:buNone/>
            </a:pPr>
            <a:r>
              <a:rPr lang="ru-RU" sz="6400" b="1" dirty="0" smtClean="0"/>
              <a:t>Эти </a:t>
            </a:r>
            <a:r>
              <a:rPr lang="ru-RU" sz="6400" b="1" dirty="0"/>
              <a:t>же показатели, за исключением результатов выполнения диагностических работ, будут использоваться при проведении </a:t>
            </a:r>
            <a:r>
              <a:rPr lang="ru-RU" sz="6400" b="1" dirty="0" err="1">
                <a:solidFill>
                  <a:srgbClr val="FF0000"/>
                </a:solidFill>
              </a:rPr>
              <a:t>аккредитационного</a:t>
            </a:r>
            <a:r>
              <a:rPr lang="ru-RU" sz="6400" b="1" dirty="0">
                <a:solidFill>
                  <a:srgbClr val="FF0000"/>
                </a:solidFill>
              </a:rPr>
              <a:t> мониторинга</a:t>
            </a:r>
            <a:r>
              <a:rPr lang="ru-RU" sz="6400" dirty="0"/>
              <a:t>. </a:t>
            </a:r>
            <a:endParaRPr lang="ru-RU" sz="6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6400" b="1" dirty="0" smtClean="0">
                <a:solidFill>
                  <a:srgbClr val="FF0000"/>
                </a:solidFill>
              </a:rPr>
              <a:t>	Дополнительно </a:t>
            </a:r>
            <a:r>
              <a:rPr lang="ru-RU" sz="6400" b="1" dirty="0">
                <a:solidFill>
                  <a:srgbClr val="FF0000"/>
                </a:solidFill>
              </a:rPr>
              <a:t>к ним мониторинг будет </a:t>
            </a:r>
            <a:r>
              <a:rPr lang="ru-RU" sz="6400" b="1" dirty="0" smtClean="0">
                <a:solidFill>
                  <a:srgbClr val="FF0000"/>
                </a:solidFill>
              </a:rPr>
              <a:t>учитывать:</a:t>
            </a:r>
            <a:r>
              <a:rPr lang="ru-RU" sz="6400" dirty="0" smtClean="0">
                <a:solidFill>
                  <a:srgbClr val="7030A0"/>
                </a:solidFill>
              </a:rPr>
              <a:t> </a:t>
            </a:r>
          </a:p>
          <a:p>
            <a:r>
              <a:rPr lang="ru-RU" sz="6400" b="1" dirty="0" smtClean="0">
                <a:solidFill>
                  <a:srgbClr val="7030A0"/>
                </a:solidFill>
              </a:rPr>
              <a:t>долю </a:t>
            </a:r>
            <a:r>
              <a:rPr lang="ru-RU" sz="6400" b="1" dirty="0">
                <a:solidFill>
                  <a:srgbClr val="7030A0"/>
                </a:solidFill>
              </a:rPr>
              <a:t>обучающихся, успешно завершивших обучение по образовательной программе</a:t>
            </a:r>
            <a:r>
              <a:rPr lang="ru-RU" sz="6400" b="1" dirty="0" smtClean="0">
                <a:solidFill>
                  <a:srgbClr val="7030A0"/>
                </a:solidFill>
              </a:rPr>
              <a:t>,</a:t>
            </a:r>
          </a:p>
          <a:p>
            <a:r>
              <a:rPr lang="ru-RU" sz="6400" b="1" dirty="0" smtClean="0">
                <a:solidFill>
                  <a:srgbClr val="7030A0"/>
                </a:solidFill>
              </a:rPr>
              <a:t> </a:t>
            </a:r>
            <a:r>
              <a:rPr lang="ru-RU" sz="6400" b="1" dirty="0">
                <a:solidFill>
                  <a:srgbClr val="7030A0"/>
                </a:solidFill>
              </a:rPr>
              <a:t>долю выпускников, выполнивших обязательства по договорам о целевом обучении, </a:t>
            </a:r>
            <a:endParaRPr lang="ru-RU" sz="6400" b="1" dirty="0" smtClean="0">
              <a:solidFill>
                <a:srgbClr val="7030A0"/>
              </a:solidFill>
            </a:endParaRPr>
          </a:p>
          <a:p>
            <a:r>
              <a:rPr lang="ru-RU" sz="6400" b="1" dirty="0" smtClean="0">
                <a:solidFill>
                  <a:srgbClr val="7030A0"/>
                </a:solidFill>
              </a:rPr>
              <a:t>показатель </a:t>
            </a:r>
            <a:r>
              <a:rPr lang="ru-RU" sz="6400" b="1" dirty="0">
                <a:solidFill>
                  <a:srgbClr val="7030A0"/>
                </a:solidFill>
              </a:rPr>
              <a:t>трудоустройства выпускников в течение года после окончания обучения. </a:t>
            </a:r>
            <a:endParaRPr lang="ru-RU" sz="64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sz="6400" b="1" dirty="0" smtClean="0"/>
          </a:p>
          <a:p>
            <a:pPr marL="0" indent="0">
              <a:buNone/>
            </a:pPr>
            <a:r>
              <a:rPr lang="ru-RU" sz="6400" b="1" dirty="0" smtClean="0">
                <a:solidFill>
                  <a:schemeClr val="accent6">
                    <a:lumMod val="50000"/>
                  </a:schemeClr>
                </a:solidFill>
              </a:rPr>
              <a:t>Минимальное </a:t>
            </a:r>
            <a:r>
              <a:rPr lang="ru-RU" sz="6400" b="1" dirty="0">
                <a:solidFill>
                  <a:schemeClr val="accent6">
                    <a:lumMod val="50000"/>
                  </a:schemeClr>
                </a:solidFill>
              </a:rPr>
              <a:t>значение для прохождения </a:t>
            </a:r>
            <a:r>
              <a:rPr lang="ru-RU" sz="6400" b="1" dirty="0" err="1">
                <a:solidFill>
                  <a:schemeClr val="accent6">
                    <a:lumMod val="50000"/>
                  </a:schemeClr>
                </a:solidFill>
              </a:rPr>
              <a:t>аккредитационного</a:t>
            </a:r>
            <a:r>
              <a:rPr lang="ru-RU" sz="6400" b="1" dirty="0">
                <a:solidFill>
                  <a:schemeClr val="accent6">
                    <a:lumMod val="50000"/>
                  </a:schemeClr>
                </a:solidFill>
              </a:rPr>
              <a:t> мониторинга составляет </a:t>
            </a:r>
            <a:endParaRPr lang="ru-RU" sz="6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6400" b="1" u="sng" dirty="0" smtClean="0">
                <a:solidFill>
                  <a:schemeClr val="accent6">
                    <a:lumMod val="50000"/>
                  </a:schemeClr>
                </a:solidFill>
              </a:rPr>
              <a:t>70 </a:t>
            </a:r>
            <a:r>
              <a:rPr lang="ru-RU" sz="6400" b="1" u="sng" dirty="0">
                <a:solidFill>
                  <a:schemeClr val="accent6">
                    <a:lumMod val="50000"/>
                  </a:schemeClr>
                </a:solidFill>
              </a:rPr>
              <a:t>баллов </a:t>
            </a:r>
            <a:r>
              <a:rPr lang="ru-RU" sz="6400" b="1" dirty="0">
                <a:solidFill>
                  <a:schemeClr val="accent6">
                    <a:lumMod val="50000"/>
                  </a:schemeClr>
                </a:solidFill>
              </a:rPr>
              <a:t>в сумме по всем показателям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548" y="0"/>
            <a:ext cx="1686647" cy="11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770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новых реформ высшего образования проектирование ОПОП должно учитывать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Переход на </a:t>
            </a:r>
            <a:r>
              <a:rPr lang="ru-RU" dirty="0" err="1" smtClean="0"/>
              <a:t>ФГОСы</a:t>
            </a:r>
            <a:r>
              <a:rPr lang="ru-RU" dirty="0" smtClean="0"/>
              <a:t> 3++ (система 4+2), которые постоянно корректируются: добавляются новые УК (УК-10 – гражданская позиция), но при этом возрастает роль механизма диагностики компетенций – ЗУВ (в том числе при ГИА</a:t>
            </a:r>
            <a:r>
              <a:rPr lang="ru-RU" dirty="0" smtClean="0"/>
              <a:t>); </a:t>
            </a:r>
            <a:endParaRPr lang="ru-RU" dirty="0" smtClean="0"/>
          </a:p>
          <a:p>
            <a:r>
              <a:rPr lang="ru-RU" dirty="0" smtClean="0"/>
              <a:t>Отмена ПООП делает </a:t>
            </a:r>
            <a:r>
              <a:rPr lang="ru-RU" dirty="0" err="1" smtClean="0"/>
              <a:t>ФГОСы</a:t>
            </a:r>
            <a:r>
              <a:rPr lang="ru-RU" dirty="0" smtClean="0"/>
              <a:t> «</a:t>
            </a:r>
            <a:r>
              <a:rPr lang="ru-RU" dirty="0" smtClean="0"/>
              <a:t>свободными» </a:t>
            </a:r>
            <a:r>
              <a:rPr lang="ru-RU" dirty="0" smtClean="0"/>
              <a:t>и дает повышенные возможности при формировании собственных </a:t>
            </a:r>
            <a:r>
              <a:rPr lang="ru-RU" dirty="0" smtClean="0"/>
              <a:t>ОП;</a:t>
            </a:r>
            <a:endParaRPr lang="ru-RU" dirty="0" smtClean="0"/>
          </a:p>
          <a:p>
            <a:r>
              <a:rPr lang="ru-RU" dirty="0" smtClean="0"/>
              <a:t>Системный контроль и  </a:t>
            </a:r>
            <a:r>
              <a:rPr lang="ru-RU" dirty="0"/>
              <a:t>мониторинг </a:t>
            </a:r>
            <a:r>
              <a:rPr lang="ru-RU" dirty="0" err="1"/>
              <a:t>Рособрнадзора</a:t>
            </a:r>
            <a:r>
              <a:rPr lang="ru-RU" dirty="0"/>
              <a:t> </a:t>
            </a:r>
            <a:r>
              <a:rPr lang="ru-RU" dirty="0" smtClean="0"/>
              <a:t> за выполнением </a:t>
            </a:r>
            <a:r>
              <a:rPr lang="ru-RU" dirty="0" err="1"/>
              <a:t>аккредитационных</a:t>
            </a:r>
            <a:r>
              <a:rPr lang="ru-RU" dirty="0"/>
              <a:t> </a:t>
            </a:r>
            <a:r>
              <a:rPr lang="ru-RU" dirty="0" smtClean="0"/>
              <a:t>показателей;</a:t>
            </a:r>
            <a:endParaRPr lang="ru-RU" dirty="0"/>
          </a:p>
          <a:p>
            <a:r>
              <a:rPr lang="ru-RU" dirty="0" smtClean="0"/>
              <a:t>В законе </a:t>
            </a:r>
            <a:r>
              <a:rPr lang="ru-RU" dirty="0"/>
              <a:t>об образовании </a:t>
            </a:r>
            <a:r>
              <a:rPr lang="ru-RU" dirty="0" smtClean="0"/>
              <a:t> РФ </a:t>
            </a:r>
            <a:r>
              <a:rPr lang="ru-RU" dirty="0" smtClean="0"/>
              <a:t>появилось требование </a:t>
            </a:r>
            <a:r>
              <a:rPr lang="ru-RU" dirty="0" smtClean="0"/>
              <a:t>гибкости </a:t>
            </a:r>
            <a:r>
              <a:rPr lang="ru-RU" dirty="0"/>
              <a:t>образовательных программ и </a:t>
            </a:r>
            <a:r>
              <a:rPr lang="ru-RU" dirty="0" smtClean="0"/>
              <a:t>форматов обучения, что </a:t>
            </a:r>
            <a:r>
              <a:rPr lang="ru-RU" dirty="0" smtClean="0"/>
              <a:t>обусловливает вузы:</a:t>
            </a:r>
            <a:endParaRPr lang="ru-RU" dirty="0" smtClean="0"/>
          </a:p>
          <a:p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</a:rPr>
              <a:t>ориентироваться </a:t>
            </a: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</a:rPr>
              <a:t>на </a:t>
            </a: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</a:rPr>
              <a:t>собственные </a:t>
            </a: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</a:rPr>
              <a:t>потребности и задачи экономики;</a:t>
            </a:r>
          </a:p>
          <a:p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</a:rPr>
              <a:t>Изыскивать возможности формирования дополнительных </a:t>
            </a: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</a:rPr>
              <a:t>квалификаций в рамках основной </a:t>
            </a: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</a:rPr>
              <a:t>ОП.</a:t>
            </a:r>
            <a:endParaRPr lang="ru-RU" sz="26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065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599" y="5949280"/>
            <a:ext cx="7344817" cy="835162"/>
          </a:xfrm>
          <a:prstGeom prst="rect">
            <a:avLst/>
          </a:prstGeom>
          <a:solidFill>
            <a:srgbClr val="86D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Биотехнология: наука и практика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/>
              <a:t>Алушта 12-16 сентября 2022 г.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4523" y="39542"/>
            <a:ext cx="903178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/>
          </a:p>
          <a:p>
            <a:pPr algn="just"/>
            <a:r>
              <a:rPr lang="ru-RU" sz="2400" b="1" dirty="0">
                <a:solidFill>
                  <a:srgbClr val="7030A0"/>
                </a:solidFill>
              </a:rPr>
              <a:t>В</a:t>
            </a:r>
            <a:r>
              <a:rPr lang="ru-RU" sz="2400" b="1" dirty="0" smtClean="0">
                <a:solidFill>
                  <a:srgbClr val="7030A0"/>
                </a:solidFill>
              </a:rPr>
              <a:t> перечне </a:t>
            </a:r>
            <a:r>
              <a:rPr lang="ru-RU" sz="2400" b="1" dirty="0">
                <a:solidFill>
                  <a:srgbClr val="7030A0"/>
                </a:solidFill>
              </a:rPr>
              <a:t>поручений президента Владимира Путина от 28 марта 2020 года по итогам заседания президиума Госсовета и Совета при президенте по науке и </a:t>
            </a:r>
            <a:r>
              <a:rPr lang="ru-RU" sz="2400" b="1" dirty="0" smtClean="0">
                <a:solidFill>
                  <a:srgbClr val="7030A0"/>
                </a:solidFill>
              </a:rPr>
              <a:t>образованию - о </a:t>
            </a:r>
            <a:r>
              <a:rPr lang="ru-RU" sz="2400" b="1" dirty="0">
                <a:solidFill>
                  <a:srgbClr val="7030A0"/>
                </a:solidFill>
              </a:rPr>
              <a:t>необходимости сделать высшее образование более </a:t>
            </a:r>
            <a:r>
              <a:rPr lang="ru-RU" sz="2400" b="1" dirty="0" smtClean="0">
                <a:solidFill>
                  <a:srgbClr val="7030A0"/>
                </a:solidFill>
              </a:rPr>
              <a:t>гибким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402" y="1916832"/>
            <a:ext cx="497165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«Рынок труда сегодня динамично меняется, постоянно появляются новые профессии, усложняются требования к существующим, 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и высшая школа должна гибко и быстро реагировать на эти запросы.</a:t>
            </a:r>
            <a:r>
              <a:rPr lang="ru-RU" sz="2000" i="1" dirty="0"/>
              <a:t> Считаю, что </a:t>
            </a:r>
            <a:r>
              <a:rPr lang="ru-RU" sz="2000" b="1" i="1" dirty="0">
                <a:solidFill>
                  <a:srgbClr val="FF0000"/>
                </a:solidFill>
              </a:rPr>
              <a:t>нужно дать возможность студентам после второго курса выбирать новое направление или программу обучения, включая смежные профессии»</a:t>
            </a:r>
          </a:p>
        </p:txBody>
      </p:sp>
      <p:pic>
        <p:nvPicPr>
          <p:cNvPr id="1028" name="Picture 4" descr="Послание-2020: наказы Путина, комментарии и оценки — все новости - ИА REGN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736" y="2060848"/>
            <a:ext cx="4120907" cy="2541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22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599" y="5949280"/>
            <a:ext cx="7344817" cy="835162"/>
          </a:xfrm>
          <a:prstGeom prst="rect">
            <a:avLst/>
          </a:prstGeom>
          <a:solidFill>
            <a:srgbClr val="86D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Биотехнология: наука и практика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/>
              <a:t>Алушта 12-16 сентября 2022 г.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11744" y="404664"/>
            <a:ext cx="2880320" cy="2284636"/>
          </a:xfrm>
          <a:prstGeom prst="round2Diag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Федеральный закон от 26 мая 2021 г. N 144-ФЗ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«О внесении изменений в Федеральный закон "Об образовании в Российской Федерации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3570" y="0"/>
            <a:ext cx="565055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« </a:t>
            </a:r>
            <a:r>
              <a:rPr lang="ru-RU" sz="1600" i="1" dirty="0"/>
              <a:t>Образовательные программы высшего образования в части профессиональных компетенций разрабатываются организациями, осуществляющими образовательную деятельность, самостоятельно на основе профессиональных стандартов (при наличии) и </a:t>
            </a:r>
            <a:r>
              <a:rPr lang="ru-RU" sz="1600" b="1" i="1" dirty="0">
                <a:solidFill>
                  <a:srgbClr val="FF0000"/>
                </a:solidFill>
              </a:rPr>
              <a:t>могут включать в себя компетенции, отнесенные к одной или нескольким специальностям и направлениям подготовки по соответствующим уровням профессионального образования или к укрупненным группам специальностей и направлений подготовки, а также к области (областям) и виду (видам) профессиональной деятельности, в том числе с учетом возможности одновременного получения обучающимися нескольких квалификаций</a:t>
            </a:r>
            <a:r>
              <a:rPr lang="ru-RU" sz="1600" i="1" dirty="0">
                <a:solidFill>
                  <a:srgbClr val="FF0000"/>
                </a:solidFill>
              </a:rPr>
              <a:t>» 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323528" y="4226709"/>
            <a:ext cx="2902260" cy="1368152"/>
          </a:xfrm>
          <a:prstGeom prst="round2Diag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Приказ Министерства </a:t>
            </a:r>
            <a:r>
              <a:rPr lang="ru-RU" b="1" dirty="0"/>
              <a:t>науки и высшего образования РФ от 06.04.2021 № 24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33570" y="3392522"/>
            <a:ext cx="59766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«…при </a:t>
            </a:r>
            <a:r>
              <a:rPr lang="ru-RU" sz="1600" i="1" dirty="0"/>
              <a:t>реализации образовательных программ организация обеспечивает обучающимся </a:t>
            </a:r>
            <a:r>
              <a:rPr lang="ru-RU" sz="1600" b="1" i="1" dirty="0">
                <a:solidFill>
                  <a:srgbClr val="FF0000"/>
                </a:solidFill>
              </a:rPr>
              <a:t>возможность освоения </a:t>
            </a:r>
            <a:r>
              <a:rPr lang="ru-RU" sz="2400" b="1" i="1" dirty="0">
                <a:solidFill>
                  <a:srgbClr val="FF0000"/>
                </a:solidFill>
              </a:rPr>
              <a:t>факультативных</a:t>
            </a:r>
            <a:r>
              <a:rPr lang="ru-RU" sz="1600" b="1" i="1" dirty="0">
                <a:solidFill>
                  <a:srgbClr val="FF0000"/>
                </a:solidFill>
              </a:rPr>
              <a:t> (необязательных для изучения при освоении образовательной программы) и </a:t>
            </a:r>
            <a:r>
              <a:rPr lang="ru-RU" sz="2400" b="1" i="1" dirty="0">
                <a:solidFill>
                  <a:srgbClr val="FF0000"/>
                </a:solidFill>
              </a:rPr>
              <a:t>элективных</a:t>
            </a:r>
            <a:r>
              <a:rPr lang="ru-RU" sz="1600" b="1" i="1" dirty="0">
                <a:solidFill>
                  <a:srgbClr val="FF0000"/>
                </a:solidFill>
              </a:rPr>
              <a:t> (избираемых в обязательном порядке) дисциплин (модулей), а также одновременного получения </a:t>
            </a:r>
            <a:r>
              <a:rPr lang="ru-RU" sz="2400" b="1" i="1" dirty="0">
                <a:solidFill>
                  <a:srgbClr val="FF0000"/>
                </a:solidFill>
              </a:rPr>
              <a:t>нескольких квалификаций </a:t>
            </a:r>
            <a:r>
              <a:rPr lang="ru-RU" sz="1600" b="1" i="1" dirty="0">
                <a:solidFill>
                  <a:srgbClr val="FF0000"/>
                </a:solidFill>
              </a:rPr>
              <a:t>в порядке, установленном локальным нормативным актом </a:t>
            </a:r>
            <a:r>
              <a:rPr lang="ru-RU" sz="1600" b="1" i="1" dirty="0" smtClean="0">
                <a:solidFill>
                  <a:srgbClr val="FF0000"/>
                </a:solidFill>
              </a:rPr>
              <a:t>организации</a:t>
            </a:r>
            <a:r>
              <a:rPr lang="ru-RU" sz="1600" i="1" dirty="0" smtClean="0"/>
              <a:t>..»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378802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599" y="5949280"/>
            <a:ext cx="7344817" cy="835162"/>
          </a:xfrm>
          <a:prstGeom prst="rect">
            <a:avLst/>
          </a:prstGeom>
          <a:solidFill>
            <a:srgbClr val="86D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Биотехнология: наука и практика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/>
              <a:t>Алушта 12-16 сентября 2022 г.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39552" y="107132"/>
            <a:ext cx="3960440" cy="2313756"/>
          </a:xfrm>
          <a:prstGeom prst="round2Diag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Приказ Министерства науки и высшего образования РФ от 27.07.2021 № 670 «Об утверждении порядка заполнения, учета и выдачи документов о высшем образовании и квалификации, приложений к ним и их дубликатов»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558627" y="3212976"/>
            <a:ext cx="3960440" cy="2092820"/>
          </a:xfrm>
          <a:prstGeom prst="round2Diag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Приказ Министерства науки и высшего образования РФ от 22.07.2021 № 645 «Об утверждении образцов и описания документов о высшем образовании и о квалификации и приложений к ним»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41700" y="620688"/>
            <a:ext cx="439479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«…в </a:t>
            </a:r>
            <a:r>
              <a:rPr lang="ru-RU" sz="1600" i="1" dirty="0"/>
              <a:t>дипломе бакалавра, дипломе  специалиста, дипломе магистра … наименование(я) присвоенной(</a:t>
            </a:r>
            <a:r>
              <a:rPr lang="ru-RU" sz="1600" i="1" dirty="0" err="1"/>
              <a:t>ых</a:t>
            </a:r>
            <a:r>
              <a:rPr lang="ru-RU" sz="1600" i="1" dirty="0"/>
              <a:t>) </a:t>
            </a:r>
            <a:r>
              <a:rPr lang="ru-RU" sz="1600" b="1" i="1" dirty="0"/>
              <a:t>в рамках соответствующей образовательной программы дополнительной(</a:t>
            </a:r>
            <a:r>
              <a:rPr lang="ru-RU" sz="1600" b="1" i="1" dirty="0" err="1"/>
              <a:t>ых</a:t>
            </a:r>
            <a:r>
              <a:rPr lang="ru-RU" sz="1600" b="1" i="1" dirty="0"/>
              <a:t>) квалификации</a:t>
            </a:r>
            <a:r>
              <a:rPr lang="ru-RU" sz="1600" i="1" dirty="0"/>
              <a:t>(й) (при наличии), код и наименование специальности или направления подготовки, по которым присвоена соответствующая квалификация поскольку не предусмотрено каких-либо нормативных запретов и ограничений для получения образования разного уровня одновременно, … </a:t>
            </a:r>
            <a:r>
              <a:rPr lang="ru-RU" sz="1600" b="1" i="1" dirty="0">
                <a:solidFill>
                  <a:srgbClr val="FF0000"/>
                </a:solidFill>
              </a:rPr>
              <a:t>то студент может обучаться одновременно на очном отделении колледжа (структурного подразделения образовательной организации высшего образования) и очном отделении образовательной организации высшего образования…</a:t>
            </a:r>
            <a:r>
              <a:rPr lang="ru-RU" sz="1600" i="1" dirty="0"/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160851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2426</TotalTime>
  <Words>2046</Words>
  <Application>Microsoft Office PowerPoint</Application>
  <PresentationFormat>Экран (4:3)</PresentationFormat>
  <Paragraphs>171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Современное состояние высшего образования в РФ - на перепутье</vt:lpstr>
      <vt:lpstr> Госдума приняла решение о начале работы над выходом России из Болонской системы образования (25.05.2022) </vt:lpstr>
      <vt:lpstr>Рособрнадзор начал реализовывать новую модель аккредитации образовательной деятельности вузов руководитель Рособрнадзора Анзор Музаев</vt:lpstr>
      <vt:lpstr>Приказ Минобрнауки РФ 25.11.2021 № 1094 "Об утверждении аккредитационных показателей по образовательным программам высшего образования</vt:lpstr>
      <vt:lpstr>В условиях новых реформ высшего образования проектирование ОПОП должно учитывать:</vt:lpstr>
      <vt:lpstr>Презентация PowerPoint</vt:lpstr>
      <vt:lpstr>Презентация PowerPoint</vt:lpstr>
      <vt:lpstr>Презентация PowerPoint</vt:lpstr>
      <vt:lpstr>Трансформация российской системы высшего образования от 4+2 к 2+2+2</vt:lpstr>
      <vt:lpstr>Презентация PowerPoint</vt:lpstr>
      <vt:lpstr>Презентация PowerPoint</vt:lpstr>
      <vt:lpstr>Риски образования по системе 2+2+2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КГТУ в переходе на модель 2+2+2</vt:lpstr>
      <vt:lpstr>Модуль полигрупп включает 5 полигрупп:</vt:lpstr>
      <vt:lpstr>Следствия при переходе на модель 2+2+2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Агафонова Светлана</dc:creator>
  <cp:lastModifiedBy>user</cp:lastModifiedBy>
  <cp:revision>54</cp:revision>
  <dcterms:created xsi:type="dcterms:W3CDTF">2022-09-02T12:57:44Z</dcterms:created>
  <dcterms:modified xsi:type="dcterms:W3CDTF">2022-09-09T06:02:03Z</dcterms:modified>
</cp:coreProperties>
</file>