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60" r:id="rId3"/>
    <p:sldId id="264" r:id="rId4"/>
    <p:sldId id="268" r:id="rId5"/>
    <p:sldId id="267" r:id="rId6"/>
    <p:sldId id="269" r:id="rId7"/>
    <p:sldId id="270" r:id="rId8"/>
    <p:sldId id="265" r:id="rId9"/>
    <p:sldId id="271" r:id="rId10"/>
    <p:sldId id="272" r:id="rId11"/>
    <p:sldId id="273" r:id="rId12"/>
    <p:sldId id="276" r:id="rId13"/>
    <p:sldId id="266" r:id="rId14"/>
    <p:sldId id="274" r:id="rId15"/>
    <p:sldId id="277" r:id="rId16"/>
    <p:sldId id="278" r:id="rId17"/>
    <p:sldId id="283" r:id="rId18"/>
    <p:sldId id="280" r:id="rId19"/>
    <p:sldId id="279" r:id="rId20"/>
    <p:sldId id="281" r:id="rId21"/>
    <p:sldId id="282" r:id="rId22"/>
    <p:sldId id="284" r:id="rId23"/>
    <p:sldId id="286" r:id="rId24"/>
    <p:sldId id="285" r:id="rId25"/>
    <p:sldId id="288" r:id="rId26"/>
    <p:sldId id="290" r:id="rId27"/>
    <p:sldId id="307" r:id="rId28"/>
    <p:sldId id="308" r:id="rId29"/>
    <p:sldId id="310" r:id="rId30"/>
    <p:sldId id="311" r:id="rId31"/>
    <p:sldId id="314" r:id="rId32"/>
    <p:sldId id="312" r:id="rId33"/>
    <p:sldId id="309" r:id="rId34"/>
    <p:sldId id="287" r:id="rId35"/>
    <p:sldId id="292" r:id="rId36"/>
    <p:sldId id="294" r:id="rId37"/>
    <p:sldId id="295" r:id="rId38"/>
    <p:sldId id="297" r:id="rId39"/>
    <p:sldId id="293" r:id="rId40"/>
    <p:sldId id="289" r:id="rId41"/>
    <p:sldId id="298" r:id="rId42"/>
    <p:sldId id="299" r:id="rId43"/>
    <p:sldId id="300" r:id="rId44"/>
    <p:sldId id="315" r:id="rId45"/>
    <p:sldId id="316" r:id="rId46"/>
    <p:sldId id="317" r:id="rId47"/>
    <p:sldId id="322" r:id="rId48"/>
    <p:sldId id="301" r:id="rId49"/>
    <p:sldId id="323" r:id="rId50"/>
    <p:sldId id="324" r:id="rId51"/>
    <p:sldId id="325" r:id="rId52"/>
    <p:sldId id="326" r:id="rId53"/>
    <p:sldId id="327" r:id="rId54"/>
    <p:sldId id="328" r:id="rId55"/>
    <p:sldId id="261" r:id="rId5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CDF8C0-FCED-4C61-8F6F-5B4B26C1B689}">
          <p14:sldIdLst>
            <p14:sldId id="256"/>
            <p14:sldId id="260"/>
            <p14:sldId id="264"/>
            <p14:sldId id="268"/>
            <p14:sldId id="267"/>
            <p14:sldId id="269"/>
            <p14:sldId id="270"/>
            <p14:sldId id="265"/>
            <p14:sldId id="271"/>
            <p14:sldId id="272"/>
            <p14:sldId id="273"/>
            <p14:sldId id="276"/>
            <p14:sldId id="266"/>
            <p14:sldId id="274"/>
            <p14:sldId id="277"/>
            <p14:sldId id="278"/>
            <p14:sldId id="283"/>
            <p14:sldId id="280"/>
            <p14:sldId id="279"/>
            <p14:sldId id="281"/>
            <p14:sldId id="282"/>
          </p14:sldIdLst>
        </p14:section>
        <p14:section name="Часть 5.1 Базовая" id="{3BB09722-338C-49C7-8BAC-14BFE84A6530}">
          <p14:sldIdLst>
            <p14:sldId id="284"/>
            <p14:sldId id="286"/>
            <p14:sldId id="285"/>
            <p14:sldId id="288"/>
            <p14:sldId id="290"/>
            <p14:sldId id="307"/>
            <p14:sldId id="308"/>
            <p14:sldId id="310"/>
            <p14:sldId id="311"/>
            <p14:sldId id="314"/>
            <p14:sldId id="312"/>
            <p14:sldId id="309"/>
          </p14:sldIdLst>
        </p14:section>
        <p14:section name="Часть 5.1 Магистратура" id="{6B88B451-8026-48D1-A901-F6D1FE4CE0E1}">
          <p14:sldIdLst>
            <p14:sldId id="287"/>
            <p14:sldId id="292"/>
            <p14:sldId id="294"/>
            <p14:sldId id="295"/>
            <p14:sldId id="297"/>
            <p14:sldId id="293"/>
          </p14:sldIdLst>
        </p14:section>
        <p14:section name="Часть 5.2 Базовая" id="{40C8AAB0-4EEE-4FF0-A994-DFC4DBA51C5E}">
          <p14:sldIdLst>
            <p14:sldId id="289"/>
            <p14:sldId id="298"/>
            <p14:sldId id="299"/>
            <p14:sldId id="300"/>
            <p14:sldId id="315"/>
            <p14:sldId id="316"/>
            <p14:sldId id="317"/>
            <p14:sldId id="322"/>
          </p14:sldIdLst>
        </p14:section>
        <p14:section name="5.2 магистратура" id="{AF411767-0E08-4E2E-BB3B-FFBDB4CC3B5D}">
          <p14:sldIdLst>
            <p14:sldId id="301"/>
            <p14:sldId id="323"/>
            <p14:sldId id="324"/>
            <p14:sldId id="325"/>
            <p14:sldId id="326"/>
            <p14:sldId id="327"/>
            <p14:sldId id="328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07" autoAdjust="0"/>
  </p:normalViewPr>
  <p:slideViewPr>
    <p:cSldViewPr snapToGrid="0">
      <p:cViewPr varScale="1">
        <p:scale>
          <a:sx n="66" d="100"/>
          <a:sy n="66" d="100"/>
        </p:scale>
        <p:origin x="322" y="58"/>
      </p:cViewPr>
      <p:guideLst/>
    </p:cSldViewPr>
  </p:slideViewPr>
  <p:outlineViewPr>
    <p:cViewPr>
      <p:scale>
        <a:sx n="33" d="100"/>
        <a:sy n="33" d="100"/>
      </p:scale>
      <p:origin x="0" y="-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CAD538D-E66F-6B8B-3BE5-F0DF67D2F1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7B480A-7414-D065-0A8F-E6366C7B77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4F46B-43AA-4CFA-A5B8-09748619B77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BBBF071-9514-ABD7-EBA2-CA59BD336F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0B1CCA-7627-A922-F088-F3C6E3E3DE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5617E-D192-44FD-B1BC-CEAFEF8B8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979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054C1-E370-4EA7-A4A5-F9D2ECEF1DEE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587FA-905A-45EB-AA9E-C10DF496C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066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3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FBA8A-3670-0965-15AC-9B732CCF9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738" y="320673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560804-9351-A328-1F34-9B4159EF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738" y="1815204"/>
            <a:ext cx="10515600" cy="435133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689D02-3C84-FE8C-FA62-E3218A9C7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Р.Р. Биглов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EA1797-C7A1-0C7B-F61C-E0ACC4A7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18-20 мая 2023 г.           заседание ФУМО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AE5CF7-98AB-54B2-8F69-A84D9507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E1506AB-3E0D-8861-F264-D01E673CFE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4" y="689115"/>
            <a:ext cx="755375" cy="528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0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F0F7D-46C6-E7DB-2050-DFAAE7E6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3D7C6A-2069-463A-62E6-4DC166584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2AC69B-5F6C-CAF8-1131-ACF7AA9CF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Р.Р. Биглов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02433-EF99-C757-D47E-4FB13073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A08921-822A-D33E-C97E-22CC4834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A5390-4014-8C04-3D85-B0B36529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734" y="576264"/>
            <a:ext cx="10515600" cy="107495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3ADD8B-FFCF-3986-029C-CB622AA8F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0734" y="1755228"/>
            <a:ext cx="10515600" cy="429873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7115E4-5FD5-0144-304C-3C4AA9121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Р.Р. Биглов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959CB3-8A4A-18FB-BEA7-F1170807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7EE5A6-492F-DB8E-A9F1-93758F9A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7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4C8E8-D072-8610-CE0C-143CF39F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C7C735-6112-01C5-C858-8454CF48A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1750" y="1825625"/>
            <a:ext cx="474805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5ED465-22BB-757D-8F0D-62E508349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4B95C8-2C19-BA1C-29A0-DCDE1EE99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Р.Р. Биглов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9A9D03-3401-1B7F-D0E0-E6CA6783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8FC496-CDDF-722A-0643-441877D8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43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55DDF-BFE0-4AA1-BCEF-6B12E85D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552" y="365127"/>
            <a:ext cx="10316836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78BE11-DB1B-B9D2-A197-9594C8564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8552" y="1681163"/>
            <a:ext cx="49590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3FCE6C-11A9-1C46-692F-11D7E613E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3953" y="2505075"/>
            <a:ext cx="5157787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B792EE-6197-6A7F-30F9-E7CC322CE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1C5566-8A38-C9EE-25EB-5536C4D8C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F27A157-8A3B-C1AE-754D-4C7B09A7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Р.Р. Биглов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BE2403-23CD-27A2-0B9D-7212E5EA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0CB1356-4059-29CF-6CF5-A1C281EF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4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A8E51-8F90-F798-D166-DC478050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664D9AD-DF07-B533-5D59-0DF0E33D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Р.Р. Биглов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17E69E-3A67-D880-ECC8-7B6B20E6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E596A4-0F19-4087-B846-19BFAA18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7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23910-9E78-07F5-3AA3-7BA4E2213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368" y="44926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A56D2-02D8-2E2F-AABF-6D6D30F54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C30693-F505-484F-97C4-D296977BA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5369" y="204946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538ACA-81A7-7BCA-E557-1318D7002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Р.Р. Биглов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649660-45E1-03C4-F9E9-1F1CA281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7BDFF7-C578-C527-9416-077DFA2E7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0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B5C89-3B61-8C11-1E62-7C6BEBA8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36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407E2B-8F2C-08CA-C93A-760FD540B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CB1039-6905-7521-3E08-486286D32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536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4192E4-EE9F-CF89-92A7-5DA2EE16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Р.Р. Биглов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A8562F-E963-9E81-5F8B-3C1CC0A4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454E3B-07FE-D306-C75F-A8D69C6C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70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627147-6C96-29D3-D461-4F2C3D86D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2ECD67-0659-6F34-CD4B-6C0B86A6F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3249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17F986-FAB0-D7D1-A59E-CC7FFC32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Р.Р. Биглов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5583A-C81C-687C-EC06-1843B93CC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177A94-7016-54D9-E9D7-57BF892B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9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5AD1F079-44E3-B27A-5DCB-8BACAB4C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346434" cy="365125"/>
          </a:xfrm>
        </p:spPr>
        <p:txBody>
          <a:bodyPr/>
          <a:lstStyle/>
          <a:p>
            <a:r>
              <a:rPr lang="ru-RU"/>
              <a:t>Р.Р. Биглов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2C51D0-FEAF-57A9-73F6-C537F435F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18-20 мая 2023 г.           заседание ФУМО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CD4971-FCE3-8550-959B-24459DCC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7268" y="6356352"/>
            <a:ext cx="1936531" cy="365125"/>
          </a:xfrm>
        </p:spPr>
        <p:txBody>
          <a:bodyPr/>
          <a:lstStyle/>
          <a:p>
            <a:fld id="{36E3EB73-3C65-40E2-8D41-953AD04C1C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79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6D7C5-1FD5-92B0-2321-5DC5510C6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750" y="365127"/>
            <a:ext cx="10082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B78210-5653-D0A5-2451-F6CC8D8F7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1752" y="1825625"/>
            <a:ext cx="10082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222D04-6750-C423-349B-C853A6146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073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Р.Р. Биглов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5AE281-D4AF-2F6C-C885-532589188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18-20 мая 2023 г.           заседание ФУМО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6F27BA-53D7-9602-DEDC-0CDB1B492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7268" y="6356352"/>
            <a:ext cx="19365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3EB73-3C65-40E2-8D41-953AD04C1CC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7A5E8FC-9059-9738-9788-EB5125BC1C2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898" y="499929"/>
            <a:ext cx="755375" cy="528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9" r:id="rId8"/>
    <p:sldLayoutId id="2147483649" r:id="rId9"/>
    <p:sldLayoutId id="2147483658" r:id="rId10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normativ.kontur.ru/document?moduleid=1&amp;documentid=392022#l14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ru-RU" sz="40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О СОЗДАНИИ ФГОС ВО</a:t>
            </a:r>
            <a:br>
              <a:rPr lang="ru-RU" sz="4000" dirty="0">
                <a:latin typeface="PT Astra Sans" panose="020B0603020203020204" pitchFamily="34" charset="-52"/>
                <a:ea typeface="PT Astra Sans" panose="020B0603020203020204" pitchFamily="34" charset="-52"/>
              </a:rPr>
            </a:br>
            <a:r>
              <a:rPr lang="ru-RU" sz="40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нового поколения</a:t>
            </a:r>
            <a:br>
              <a:rPr lang="ru-RU" sz="4000" dirty="0">
                <a:latin typeface="PT Astra Sans" panose="020B0603020203020204" pitchFamily="34" charset="-52"/>
                <a:ea typeface="PT Astra Sans" panose="020B0603020203020204" pitchFamily="34" charset="-52"/>
              </a:rPr>
            </a:br>
            <a:r>
              <a:rPr lang="ru-RU" sz="40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 </a:t>
            </a:r>
            <a:r>
              <a:rPr lang="ru-RU" sz="26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( ФГОС - 4 )</a:t>
            </a:r>
          </a:p>
          <a:p>
            <a:pPr marL="0" indent="0" algn="ctr">
              <a:buNone/>
            </a:pPr>
            <a:endParaRPr lang="ru-RU" sz="40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latin typeface="PT Astra Sans" panose="020B0603020203020204" pitchFamily="34" charset="-52"/>
                <a:ea typeface="PT Astra Sans" panose="020B0603020203020204" pitchFamily="34" charset="-52"/>
              </a:rPr>
              <a:t>						Биглов Р.Р.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latin typeface="PT Astra Sans" panose="020B0603020203020204" pitchFamily="34" charset="-52"/>
                <a:ea typeface="PT Astra Sans" panose="020B0603020203020204" pitchFamily="34" charset="-52"/>
              </a:rPr>
              <a:t>			    			зам. Председателя ФУМО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spcBef>
                <a:spcPts val="0"/>
              </a:spcBef>
              <a:buNone/>
            </a:pPr>
            <a:endParaRPr lang="ru-RU" i="1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spcBef>
                <a:spcPts val="0"/>
              </a:spcBef>
              <a:buNone/>
            </a:pPr>
            <a:endParaRPr lang="ru-RU" i="1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spcBef>
                <a:spcPts val="0"/>
              </a:spcBef>
              <a:buNone/>
            </a:pPr>
            <a:endParaRPr lang="ru-RU" i="1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i="1" dirty="0">
                <a:latin typeface="PT Astra Sans" panose="020B0603020203020204" pitchFamily="34" charset="-52"/>
                <a:ea typeface="PT Astra Sans" panose="020B0603020203020204" pitchFamily="34" charset="-52"/>
              </a:rPr>
              <a:t>18 – 20 мая 2013 г., Саранск</a:t>
            </a:r>
          </a:p>
          <a:p>
            <a:endParaRPr lang="ru-RU" sz="40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5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98039" y="722477"/>
            <a:ext cx="10230680" cy="528761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CAFC7F1-09BC-75B2-DADA-FCA16ED90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471120"/>
              </p:ext>
            </p:extLst>
          </p:nvPr>
        </p:nvGraphicFramePr>
        <p:xfrm>
          <a:off x="1785258" y="584653"/>
          <a:ext cx="966652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092">
                  <a:extLst>
                    <a:ext uri="{9D8B030D-6E8A-4147-A177-3AD203B41FA5}">
                      <a16:colId xmlns:a16="http://schemas.microsoft.com/office/drawing/2014/main" val="2203277888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2707914421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2320405783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2401760320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2881183389"/>
                    </a:ext>
                  </a:extLst>
                </a:gridCol>
              </a:tblGrid>
              <a:tr h="165608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19.03.01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Биотехнология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Продукты питания из растительного сырья</a:t>
                      </a:r>
                    </a:p>
                    <a:p>
                      <a:pPr algn="ctr"/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19 03 03 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Продукты питания животного происхождения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19.03.04 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Технология продукции и организация общественного питания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19.03.05 Высокотехнологичные производства пищевых продуктов функционального и специализированного назначения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800334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18 Добыча, переработка угля, руд и других полезных ископаемых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92574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19 Добыча, переработка, транспортировка нефти и газа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34366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21 Легкая и текстильная промышленность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948235"/>
                  </a:ext>
                </a:extLst>
              </a:tr>
            </a:tbl>
          </a:graphicData>
        </a:graphic>
      </p:graphicFrame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E8794007-F53A-C89A-7451-B78319809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8A775-4895-F89C-63B1-5EFD0842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56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60F116AD-3972-8782-4817-D3CB92C8B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624291"/>
              </p:ext>
            </p:extLst>
          </p:nvPr>
        </p:nvGraphicFramePr>
        <p:xfrm>
          <a:off x="1850571" y="689113"/>
          <a:ext cx="9808035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607">
                  <a:extLst>
                    <a:ext uri="{9D8B030D-6E8A-4147-A177-3AD203B41FA5}">
                      <a16:colId xmlns:a16="http://schemas.microsoft.com/office/drawing/2014/main" val="3097719834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1030327597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1128203169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3835786249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874402238"/>
                    </a:ext>
                  </a:extLst>
                </a:gridCol>
              </a:tblGrid>
              <a:tr h="165608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19.03.01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Биотехнология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Продукты питания из растительного сырья</a:t>
                      </a:r>
                    </a:p>
                    <a:p>
                      <a:pPr algn="ctr"/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19 03 03 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Продукты питания животного происхождения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19.03.04 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Технология продукции и организация общественного питания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19.03.05 Высокотехнологичные производства пищевых продуктов функционального и специализированного назначения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65521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22 Пищевая промышленность, включая производство напитков и табака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22</a:t>
                      </a:r>
                      <a:r>
                        <a:rPr lang="ru-RU" sz="1600" i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Пищевая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промышленность, включая производство напитков и табака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22 Пищевая промышленность, включая производство напитков и табака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22 Пищевая промышленность, включая производство напитков и табака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22 Пищевая промышленность, включая производство напитков и табака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049770"/>
                  </a:ext>
                </a:extLst>
              </a:tr>
              <a:tr h="179832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23 Деревообрабатывающая и целлюлозно-бумажная промышленность, мебельное производство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332772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84C65D-33DB-99FC-4E16-4A0EB9284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D9B404-2EDE-CEF1-C0B7-35500047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622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60F116AD-3972-8782-4817-D3CB92C8B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38657"/>
              </p:ext>
            </p:extLst>
          </p:nvPr>
        </p:nvGraphicFramePr>
        <p:xfrm>
          <a:off x="1850571" y="689113"/>
          <a:ext cx="9808035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607">
                  <a:extLst>
                    <a:ext uri="{9D8B030D-6E8A-4147-A177-3AD203B41FA5}">
                      <a16:colId xmlns:a16="http://schemas.microsoft.com/office/drawing/2014/main" val="3097719834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1030327597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1128203169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3835786249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874402238"/>
                    </a:ext>
                  </a:extLst>
                </a:gridCol>
              </a:tblGrid>
              <a:tr h="165608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19.03.01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Биотехнология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Продукты питания из растительного сырья</a:t>
                      </a:r>
                    </a:p>
                    <a:p>
                      <a:pPr algn="ctr"/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19 03 03 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Продукты питания животного происхождения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19.03.04 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Технология продукции и организация общественного питания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19.03.05 Высокотехнологичные производства пищевых продуктов функционального и специализированного назначения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6552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26 Химическое, химико-технологическое производство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04977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33 Сервис, оказание услуг населению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8984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40 Сквозные виды профессиональной деятельности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40 Сквозные виды профессиональной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40. Сквозные виды профессиональной деятельности в промышленности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332772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245001-E545-AD18-30E5-A4537A67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E5701C-A92F-2622-51AD-CBDC0896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085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751"/>
              </a:spcAft>
              <a:buNone/>
            </a:pPr>
            <a:r>
              <a:rPr lang="ru-RU" sz="1800" b="1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ФЕДЕРАЛЬНЫЙ ЗАКОН</a:t>
            </a:r>
            <a:r>
              <a:rPr lang="ru-RU" sz="1800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 </a:t>
            </a:r>
            <a:br>
              <a:rPr lang="ru-RU" sz="1800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</a:br>
            <a:r>
              <a:rPr lang="ru-RU" sz="1800" b="1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ОБ ОБРАЗОВАНИИ В РОССИЙСКОЙ ФЕДЕРАЦИИ</a:t>
            </a:r>
            <a:br>
              <a:rPr lang="ru-RU" sz="1800" b="1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</a:br>
            <a:r>
              <a:rPr lang="ru-RU" sz="1800" kern="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в ред. Федеральных законов ………….</a:t>
            </a:r>
            <a:r>
              <a:rPr lang="ru-RU" sz="1800" u="sng" kern="0" dirty="0">
                <a:solidFill>
                  <a:srgbClr val="0563C1"/>
                </a:solidFill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 </a:t>
            </a:r>
            <a:r>
              <a:rPr lang="ru-RU" sz="1800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от 07.10.2022 N 397-ФЗ</a:t>
            </a:r>
          </a:p>
          <a:p>
            <a:pPr marL="0" indent="0" algn="ctr">
              <a:lnSpc>
                <a:spcPct val="107000"/>
              </a:lnSpc>
              <a:spcAft>
                <a:spcPts val="751"/>
              </a:spcAft>
              <a:buNone/>
            </a:pPr>
            <a:r>
              <a:rPr lang="ru-RU" sz="1800" b="1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Статья 11. Федеральные государственные образовательные стандарты и федеральные государственные требования. Образовательные стандарты и самостоятельно устанавливаемые требования (в ред. Федерального закона от 30.12.2020 N 517-ФЗ)</a:t>
            </a:r>
            <a:endParaRPr lang="ru-RU" sz="1800" kern="100" dirty="0">
              <a:latin typeface="PT Astra Sans" panose="020B0603020203020204" pitchFamily="34" charset="-52"/>
              <a:ea typeface="PT Astra Sans" panose="020B0603020203020204" pitchFamily="34" charset="-52"/>
              <a:cs typeface="Times New Roman" panose="02020603050405020304" pitchFamily="18" charset="0"/>
            </a:endParaRPr>
          </a:p>
          <a:p>
            <a:pPr marL="0" indent="457189" algn="just">
              <a:buNone/>
            </a:pPr>
            <a:r>
              <a:rPr lang="ru-RU" sz="2000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5. Федеральные государственные образовательные стандарты общего образования разрабатываются по уровням образования. </a:t>
            </a:r>
            <a:r>
              <a:rPr lang="ru-RU" sz="2000" kern="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Федеральные государственные образовательные стандарты профессионального образования разрабатываются по уровням образования </a:t>
            </a:r>
            <a:r>
              <a:rPr lang="ru-RU" sz="2000" kern="0" dirty="0">
                <a:solidFill>
                  <a:srgbClr val="0070C0"/>
                </a:solidFill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либо по профессиям, специальностям и направлениям подготовки по соответствующим уровням профессионального образования или укрупненным группам профессий, специальностей и направлений подготовки, </a:t>
            </a:r>
            <a:r>
              <a:rPr lang="ru-RU" sz="2000" kern="0" dirty="0">
                <a:solidFill>
                  <a:srgbClr val="00B050"/>
                </a:solidFill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а также по областям и видам профессиональной деятельности, утверждаемым в соответствии с трудовым законодательством.</a:t>
            </a:r>
            <a:r>
              <a:rPr lang="ru-RU" sz="2000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 (в ред. Федерального закона </a:t>
            </a:r>
            <a:r>
              <a:rPr lang="ru-RU" sz="2000" u="sng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от </a:t>
            </a:r>
            <a:r>
              <a:rPr lang="ru-RU" sz="2000" kern="0" dirty="0"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26.05.2021 N 144-ФЗ)</a:t>
            </a:r>
            <a:endParaRPr lang="ru-RU" sz="2000" kern="100" dirty="0">
              <a:latin typeface="PT Astra Sans" panose="020B0603020203020204" pitchFamily="34" charset="-52"/>
              <a:ea typeface="PT Astra Sans" panose="020B0603020203020204" pitchFamily="34" charset="-5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890AEEE3-6FDF-E478-BD59-C4DE17A1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DA3A5A-4640-FE00-D78F-D7A47B63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20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indent="457189" algn="just">
              <a:lnSpc>
                <a:spcPct val="125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1.12. При разработке образовательной программы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устанавливает направленность (профиль)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образовательных программ, которая соответствует направлению(ям) соответствующего уровня высшего образования в целом или конкретизирует содержание образовательной программы в рамках направления(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соответствующего уровня высшего образования путем ориентации ее на область (области) профессиональной деятельности и (или) сферу (сферы) и/или объект (объекты) профессиональной деятельности выпускников и (или) иные требования рынка труда. </a:t>
            </a:r>
          </a:p>
          <a:p>
            <a:pPr indent="457189" algn="just">
              <a:lnSpc>
                <a:spcPct val="125000"/>
              </a:lnSpc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(или)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189" algn="just">
              <a:lnSpc>
                <a:spcPct val="125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разработке образовательной программы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выбирает направленность (профиль) образовательной программы из перечня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определенного характеристикой соответствующего направления, установленной в разделе 5 настоящего ФГОС ВО (далее – характеристика образовательной программы).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2C06CB-71DA-1DEC-AC12-E06873AB2EAF}"/>
              </a:ext>
            </a:extLst>
          </p:cNvPr>
          <p:cNvSpPr/>
          <p:nvPr/>
        </p:nvSpPr>
        <p:spPr>
          <a:xfrm>
            <a:off x="1774371" y="4147458"/>
            <a:ext cx="9967059" cy="1719943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A13915B-D75F-7EC8-491D-5A1451D2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F65F44-0BB0-804F-7AF4-54155669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49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4C530EA-42FD-1393-FB8F-8D7C2F02B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91650"/>
              </p:ext>
            </p:extLst>
          </p:nvPr>
        </p:nvGraphicFramePr>
        <p:xfrm>
          <a:off x="1675059" y="3897732"/>
          <a:ext cx="9569196" cy="169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1508">
                  <a:extLst>
                    <a:ext uri="{9D8B030D-6E8A-4147-A177-3AD203B41FA5}">
                      <a16:colId xmlns:a16="http://schemas.microsoft.com/office/drawing/2014/main" val="4189131650"/>
                    </a:ext>
                  </a:extLst>
                </a:gridCol>
                <a:gridCol w="3168844">
                  <a:extLst>
                    <a:ext uri="{9D8B030D-6E8A-4147-A177-3AD203B41FA5}">
                      <a16:colId xmlns:a16="http://schemas.microsoft.com/office/drawing/2014/main" val="2951984623"/>
                    </a:ext>
                  </a:extLst>
                </a:gridCol>
                <a:gridCol w="3168844">
                  <a:extLst>
                    <a:ext uri="{9D8B030D-6E8A-4147-A177-3AD203B41FA5}">
                      <a16:colId xmlns:a16="http://schemas.microsoft.com/office/drawing/2014/main" val="2163302294"/>
                    </a:ext>
                  </a:extLst>
                </a:gridCol>
              </a:tblGrid>
              <a:tr h="12648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базового</a:t>
                      </a:r>
                    </a:p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 высшего образования</a:t>
                      </a:r>
                    </a:p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со сроком обучения 4 года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базового высшего образования</a:t>
                      </a:r>
                    </a:p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со сроком обучения </a:t>
                      </a:r>
                      <a:b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</a:br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5 (6) 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магистратуры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404317"/>
                  </a:ext>
                </a:extLst>
              </a:tr>
              <a:tr h="43103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60</a:t>
                      </a:r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….%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50</a:t>
                      </a:r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47124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D9E0CDFF-C70B-953F-B370-CE24239732B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675059" y="396669"/>
            <a:ext cx="9569196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2.11. В рамках образовательных программ Организацией выделяются обязательная часть и часть, формируемая участниками образовательных отношений.</a:t>
            </a: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В обязательную часть образовательных программ включаются:</a:t>
            </a: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Блок 2 «Практика»;</a:t>
            </a: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Блок 3 «Государственная итоговая аттестация»;</a:t>
            </a: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…………………………………</a:t>
            </a: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Объем обязательной части образовательной программы должен составлять не менее (</a:t>
            </a:r>
            <a:r>
              <a:rPr lang="ru-RU" alt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красным цветом </a:t>
            </a:r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здесь и далее выделены существующие нормы):</a:t>
            </a: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dirty="0">
              <a:latin typeface="Arial" panose="020B0604020202020204" pitchFamily="34" charset="0"/>
            </a:endParaRPr>
          </a:p>
          <a:p>
            <a:pPr marL="0" indent="450839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dirty="0">
              <a:latin typeface="Arial" panose="020B0604020202020204" pitchFamily="34" charset="0"/>
            </a:endParaRPr>
          </a:p>
          <a:p>
            <a:pPr marL="0" indent="450839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Это означает, что оставшиеся 40% (50%)  Организация должна дополнить самостоятельно!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2AD41F-73E5-EBC9-47B6-250BA9334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BC43A8-C8D0-3A02-75CE-C2409ACC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231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3CCFF00-534F-92A8-D187-8BC3C6839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189765"/>
              </p:ext>
            </p:extLst>
          </p:nvPr>
        </p:nvGraphicFramePr>
        <p:xfrm>
          <a:off x="1610385" y="2800183"/>
          <a:ext cx="9884664" cy="2174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7999">
                  <a:extLst>
                    <a:ext uri="{9D8B030D-6E8A-4147-A177-3AD203B41FA5}">
                      <a16:colId xmlns:a16="http://schemas.microsoft.com/office/drawing/2014/main" val="1419932481"/>
                    </a:ext>
                  </a:extLst>
                </a:gridCol>
                <a:gridCol w="2397727">
                  <a:extLst>
                    <a:ext uri="{9D8B030D-6E8A-4147-A177-3AD203B41FA5}">
                      <a16:colId xmlns:a16="http://schemas.microsoft.com/office/drawing/2014/main" val="1375518753"/>
                    </a:ext>
                  </a:extLst>
                </a:gridCol>
                <a:gridCol w="2239469">
                  <a:extLst>
                    <a:ext uri="{9D8B030D-6E8A-4147-A177-3AD203B41FA5}">
                      <a16:colId xmlns:a16="http://schemas.microsoft.com/office/drawing/2014/main" val="1314797689"/>
                    </a:ext>
                  </a:extLst>
                </a:gridCol>
                <a:gridCol w="2239469">
                  <a:extLst>
                    <a:ext uri="{9D8B030D-6E8A-4147-A177-3AD203B41FA5}">
                      <a16:colId xmlns:a16="http://schemas.microsoft.com/office/drawing/2014/main" val="1108141500"/>
                    </a:ext>
                  </a:extLst>
                </a:gridCol>
              </a:tblGrid>
              <a:tr h="113792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Форма обучения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базового высшего образования</a:t>
                      </a:r>
                    </a:p>
                    <a:p>
                      <a:pPr algn="ctr"/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со сроком обучения 4 года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базового высшего образования</a:t>
                      </a:r>
                    </a:p>
                    <a:p>
                      <a:pPr algn="ctr"/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со сроком обучения </a:t>
                      </a:r>
                      <a:b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</a:b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5 (6) 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магистратуры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746108"/>
                  </a:ext>
                </a:extLst>
              </a:tr>
              <a:tr h="3329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очная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60</a:t>
                      </a: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…..%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50</a:t>
                      </a: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566307"/>
                  </a:ext>
                </a:extLst>
              </a:tr>
              <a:tr h="3329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очно-заочная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20-30</a:t>
                      </a: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…..%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20-30</a:t>
                      </a: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64906"/>
                  </a:ext>
                </a:extLst>
              </a:tr>
              <a:tr h="3329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заочная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10-15</a:t>
                      </a: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…..%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10-15</a:t>
                      </a:r>
                      <a:r>
                        <a:rPr lang="ru-RU" sz="19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206546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511F7C88-E7D5-3AFA-3BC1-ADAC46910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970" y="136523"/>
            <a:ext cx="971505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2.13. Объем образовательной программы в форме контактной работы обучающихся с педагогическими работниками Организации и (или) лицами, привлекаемыми организацией к реализации образовательных программ на иных условиях (в том числе с применением дистанционных образовательных т</a:t>
            </a:r>
            <a:r>
              <a:rPr lang="ru-RU" altLang="ru-RU" sz="2400" dirty="0" bmk="">
                <a:latin typeface="PT Astra Sans" panose="020B0603020203020204" pitchFamily="34" charset="-52"/>
                <a:ea typeface="PT Astra Sans" panose="020B0603020203020204" pitchFamily="34" charset="-52"/>
              </a:rPr>
              <a:t>ехнологий)</a:t>
            </a:r>
            <a:r>
              <a:rPr lang="ru-RU" altLang="ru-RU" sz="2400" dirty="0" bmk="_Hlk118664953">
                <a:latin typeface="PT Astra Sans" panose="020B0603020203020204" pitchFamily="34" charset="-52"/>
                <a:ea typeface="PT Astra Sans" panose="020B0603020203020204" pitchFamily="34" charset="-52"/>
              </a:rPr>
              <a:t> </a:t>
            </a:r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в целом по Блоку 1 «Дисциплины (модули) от общей трудоемкости дисциплин в часах должен составлять не менее:</a:t>
            </a:r>
          </a:p>
          <a:p>
            <a:pPr algn="just"/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algn="just"/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algn="just"/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algn="just"/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algn="just"/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algn="just"/>
            <a:endParaRPr lang="ru-RU" alt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algn="just"/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Контактная работа определена приказом Минобрнауки России от 5 ноября 2021 г. № 245 (</a:t>
            </a:r>
            <a:r>
              <a:rPr lang="ru-RU" altLang="ru-RU" sz="2400" dirty="0" err="1">
                <a:latin typeface="PT Astra Sans" panose="020B0603020203020204" pitchFamily="34" charset="-52"/>
                <a:ea typeface="PT Astra Sans" panose="020B0603020203020204" pitchFamily="34" charset="-52"/>
              </a:rPr>
              <a:t>п.п</a:t>
            </a:r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. 24, 25)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0E64075-D1B2-6954-441C-C6FB07CB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C1F1F9-96A8-E1B1-2F83-D2C1F6F3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482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3.2. Образовательные программы базового высшего образования должны устанавливать следующие универсальные компетенции и результаты обучения по их достижения (далее - УК):</a:t>
            </a: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Все компетенции и результаты обучения (в форме Знает, Умеет) уже заданы в макете</a:t>
            </a:r>
          </a:p>
          <a:p>
            <a:pPr marL="0" indent="450839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A36E9AD-BA83-974C-A586-BF90816B1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855325"/>
              </p:ext>
            </p:extLst>
          </p:nvPr>
        </p:nvGraphicFramePr>
        <p:xfrm>
          <a:off x="1894114" y="2437017"/>
          <a:ext cx="927463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1457">
                  <a:extLst>
                    <a:ext uri="{9D8B030D-6E8A-4147-A177-3AD203B41FA5}">
                      <a16:colId xmlns:a16="http://schemas.microsoft.com/office/drawing/2014/main" val="4104160281"/>
                    </a:ext>
                  </a:extLst>
                </a:gridCol>
                <a:gridCol w="691091">
                  <a:extLst>
                    <a:ext uri="{9D8B030D-6E8A-4147-A177-3AD203B41FA5}">
                      <a16:colId xmlns:a16="http://schemas.microsoft.com/office/drawing/2014/main" val="795501402"/>
                    </a:ext>
                  </a:extLst>
                </a:gridCol>
                <a:gridCol w="2085709">
                  <a:extLst>
                    <a:ext uri="{9D8B030D-6E8A-4147-A177-3AD203B41FA5}">
                      <a16:colId xmlns:a16="http://schemas.microsoft.com/office/drawing/2014/main" val="3945153086"/>
                    </a:ext>
                  </a:extLst>
                </a:gridCol>
                <a:gridCol w="4636373">
                  <a:extLst>
                    <a:ext uri="{9D8B030D-6E8A-4147-A177-3AD203B41FA5}">
                      <a16:colId xmlns:a16="http://schemas.microsoft.com/office/drawing/2014/main" val="1935822797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Наименование категории (группы) УК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Код УК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Формулировка компетенции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Результаты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744101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42AFA6-FA58-BBBE-1937-D5514F66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19BAA-F373-DB5D-3E84-205685A4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169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4D04A41-0E85-D016-D203-E2A43C0CD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29544"/>
              </p:ext>
            </p:extLst>
          </p:nvPr>
        </p:nvGraphicFramePr>
        <p:xfrm>
          <a:off x="2746601" y="2798389"/>
          <a:ext cx="7583943" cy="32321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3009">
                  <a:extLst>
                    <a:ext uri="{9D8B030D-6E8A-4147-A177-3AD203B41FA5}">
                      <a16:colId xmlns:a16="http://schemas.microsoft.com/office/drawing/2014/main" val="3037168526"/>
                    </a:ext>
                  </a:extLst>
                </a:gridCol>
                <a:gridCol w="1169403">
                  <a:extLst>
                    <a:ext uri="{9D8B030D-6E8A-4147-A177-3AD203B41FA5}">
                      <a16:colId xmlns:a16="http://schemas.microsoft.com/office/drawing/2014/main" val="3926815426"/>
                    </a:ext>
                  </a:extLst>
                </a:gridCol>
                <a:gridCol w="2666900">
                  <a:extLst>
                    <a:ext uri="{9D8B030D-6E8A-4147-A177-3AD203B41FA5}">
                      <a16:colId xmlns:a16="http://schemas.microsoft.com/office/drawing/2014/main" val="794512823"/>
                    </a:ext>
                  </a:extLst>
                </a:gridCol>
                <a:gridCol w="1173167">
                  <a:extLst>
                    <a:ext uri="{9D8B030D-6E8A-4147-A177-3AD203B41FA5}">
                      <a16:colId xmlns:a16="http://schemas.microsoft.com/office/drawing/2014/main" val="1401705281"/>
                    </a:ext>
                  </a:extLst>
                </a:gridCol>
                <a:gridCol w="2461464">
                  <a:extLst>
                    <a:ext uri="{9D8B030D-6E8A-4147-A177-3AD203B41FA5}">
                      <a16:colId xmlns:a16="http://schemas.microsoft.com/office/drawing/2014/main" val="876085474"/>
                    </a:ext>
                  </a:extLst>
                </a:gridCol>
              </a:tblGrid>
              <a:tr h="7182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Код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Формулировка компетенции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Результаты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28888"/>
                  </a:ext>
                </a:extLst>
              </a:tr>
              <a:tr h="359131">
                <a:tc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знать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уметь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425042"/>
                  </a:ext>
                </a:extLst>
              </a:tr>
              <a:tr h="359131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Программы базового высшего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25024"/>
                  </a:ext>
                </a:extLst>
              </a:tr>
              <a:tr h="359131"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БК-1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323064"/>
                  </a:ext>
                </a:extLst>
              </a:tr>
              <a:tr h="359131"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БК-2…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23079"/>
                  </a:ext>
                </a:extLst>
              </a:tr>
              <a:tr h="359131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Программы магистратуры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624951"/>
                  </a:ext>
                </a:extLst>
              </a:tr>
              <a:tr h="359131"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БК-1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089171"/>
                  </a:ext>
                </a:extLst>
              </a:tr>
              <a:tr h="359131"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БК-2…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7746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7E44250C-6614-7D01-CC39-8D5E406F6E9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057401" y="689116"/>
            <a:ext cx="9176657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3.3. Образовательные программы должны устанавливать следующие базовые компетенции и результаты обучения по их достижению (далее - БК) единые для УГН 29 БИОТЕХНОЛОГИИ </a:t>
            </a: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И ПИЩЕВЫЕ ТЕХНОЛОГИИ</a:t>
            </a:r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312245-B6F0-1122-0772-E552EB69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80346C-5AA2-77FC-9252-A93EBA67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031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97310AE-7F8D-DD94-A4AB-423F66D77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104" y="754427"/>
            <a:ext cx="1007732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50839" algn="just" defTabSz="914377"/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4.4.3. Доля педагогических работников Организации, участвующих в реализации образовательной программы и лиц, привлекаемых Организацией к реализации образовательных программам на иных условиях (исходя из количества замещаемых ставок, приведенного к целочисленным значениям), ведущих научную и (или) учебно-методическую и (или) практическую работу, соответствующую профилю преподаваемой(</a:t>
            </a:r>
            <a:r>
              <a:rPr lang="ru-RU" altLang="ru-RU" sz="2400" dirty="0" err="1">
                <a:latin typeface="PT Astra Sans" panose="020B0603020203020204" pitchFamily="34" charset="-52"/>
                <a:ea typeface="PT Astra Sans" panose="020B0603020203020204" pitchFamily="34" charset="-52"/>
              </a:rPr>
              <a:t>ых</a:t>
            </a:r>
            <a:r>
              <a:rPr lang="ru-RU" alt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) дисциплин(ы) (модуля(ей)), должна составлять:</a:t>
            </a:r>
          </a:p>
          <a:p>
            <a:pPr indent="450839" defTabSz="914377"/>
            <a:br>
              <a:rPr lang="ru-RU" altLang="ru-RU" dirty="0"/>
            </a:br>
            <a:endParaRPr lang="ru-RU" alt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FBFEAAC9-5DCD-C0F6-C60A-AB3D629F1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41508"/>
              </p:ext>
            </p:extLst>
          </p:nvPr>
        </p:nvGraphicFramePr>
        <p:xfrm>
          <a:off x="2365998" y="4209158"/>
          <a:ext cx="7460006" cy="1077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1003">
                  <a:extLst>
                    <a:ext uri="{9D8B030D-6E8A-4147-A177-3AD203B41FA5}">
                      <a16:colId xmlns:a16="http://schemas.microsoft.com/office/drawing/2014/main" val="1513475290"/>
                    </a:ext>
                  </a:extLst>
                </a:gridCol>
                <a:gridCol w="3039003">
                  <a:extLst>
                    <a:ext uri="{9D8B030D-6E8A-4147-A177-3AD203B41FA5}">
                      <a16:colId xmlns:a16="http://schemas.microsoft.com/office/drawing/2014/main" val="1512218212"/>
                    </a:ext>
                  </a:extLst>
                </a:gridCol>
              </a:tblGrid>
              <a:tr h="675755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</a:t>
                      </a:r>
                      <a:b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</a:b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базового высшего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магистратуры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556403"/>
                  </a:ext>
                </a:extLst>
              </a:tr>
              <a:tr h="4019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70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1900" b="1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70</a:t>
                      </a:r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964069"/>
                  </a:ext>
                </a:extLst>
              </a:tr>
            </a:tbl>
          </a:graphicData>
        </a:graphic>
      </p:graphicFrame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90165490-6118-9075-B9DE-87EAACFD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A5DC895-3A84-27D6-E72D-A41ED941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08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4" y="689114"/>
            <a:ext cx="755375" cy="528761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1C73388-327F-1CB4-9283-E9A4086E4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14" y="968338"/>
            <a:ext cx="10160615" cy="52876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CBE707-67B5-146E-A92C-20E4AF3CC700}"/>
              </a:ext>
            </a:extLst>
          </p:cNvPr>
          <p:cNvSpPr txBox="1"/>
          <p:nvPr/>
        </p:nvSpPr>
        <p:spPr>
          <a:xfrm>
            <a:off x="1580814" y="511629"/>
            <a:ext cx="10034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Из выступления директора Департамента государственной политики в сфере высшего образования Минобрнауки России Т.В. Рябко на совещании Минобрнауки и ФУМО 16.11.2022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D927443-BA87-7A69-D1C6-CF2352EE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E353B65-AC8F-4C4B-69D7-3E281AC7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</a:t>
            </a:fld>
            <a:endParaRPr lang="ru-RU" dirty="0"/>
          </a:p>
        </p:txBody>
      </p:sp>
      <p:sp>
        <p:nvSpPr>
          <p:cNvPr id="4" name="Нижний колонтитул 1">
            <a:extLst>
              <a:ext uri="{FF2B5EF4-FFF2-40B4-BE49-F238E27FC236}">
                <a16:creationId xmlns:a16="http://schemas.microsoft.com/office/drawing/2014/main" id="{D003E09B-882D-3286-32B2-04101CDBBC2B}"/>
              </a:ext>
            </a:extLst>
          </p:cNvPr>
          <p:cNvSpPr txBox="1">
            <a:spLocks/>
          </p:cNvSpPr>
          <p:nvPr/>
        </p:nvSpPr>
        <p:spPr>
          <a:xfrm>
            <a:off x="450574" y="6352952"/>
            <a:ext cx="2597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Биглов Р.Р.</a:t>
            </a:r>
          </a:p>
        </p:txBody>
      </p:sp>
    </p:spTree>
    <p:extLst>
      <p:ext uri="{BB962C8B-B14F-4D97-AF65-F5344CB8AC3E}">
        <p14:creationId xmlns:p14="http://schemas.microsoft.com/office/powerpoint/2010/main" val="2166473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/>
          </a:bodyPr>
          <a:lstStyle/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4.4.4. Доля лиц, привлекаемых Организацией к реализации образовательной программы на иных условиях (исходя из количества замещаемых ставок, приведенного к целочисленным значениям), являющихся работниками иных организаций, осуществляющими трудовую деятельность в профессиональной сфере, соответствующей профессиональной деятельности, к которой готовятся выпускники (иметь стаж работы в данной профессиональной сфере не менее 3 лет), должна составлять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4A99F2E-9899-F06C-DA20-759C25D8E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95587"/>
              </p:ext>
            </p:extLst>
          </p:nvPr>
        </p:nvGraphicFramePr>
        <p:xfrm>
          <a:off x="2365998" y="4154730"/>
          <a:ext cx="7460006" cy="1077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1003">
                  <a:extLst>
                    <a:ext uri="{9D8B030D-6E8A-4147-A177-3AD203B41FA5}">
                      <a16:colId xmlns:a16="http://schemas.microsoft.com/office/drawing/2014/main" val="1513475290"/>
                    </a:ext>
                  </a:extLst>
                </a:gridCol>
                <a:gridCol w="3039003">
                  <a:extLst>
                    <a:ext uri="{9D8B030D-6E8A-4147-A177-3AD203B41FA5}">
                      <a16:colId xmlns:a16="http://schemas.microsoft.com/office/drawing/2014/main" val="1512218212"/>
                    </a:ext>
                  </a:extLst>
                </a:gridCol>
              </a:tblGrid>
              <a:tr h="675755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</a:t>
                      </a:r>
                      <a:b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</a:b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базового высшего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магистратура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556403"/>
                  </a:ext>
                </a:extLst>
              </a:tr>
              <a:tr h="4019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5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1900" b="1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5</a:t>
                      </a:r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964069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4B188C-F6FC-CC59-EDCE-C7F6E869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A9B6B6-5ECC-357A-19CA-83934912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368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0839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4.4.5. Доля педагогических работников Организации и лиц, привлекаемых к образовательной деятельности Организации на иных условиях (исходя из количества замещаемых ставок, приведенного к целочисленным значениям), имеющих ученую степень (в том числе ученую степень, признаваемую в Российской Федерации) и (или) ученое звание (в том числе ученое звание, признаваемое в Российской Федерации), должна составлять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E1CCEA8-0740-E6E4-39C7-297A9B48F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98597"/>
              </p:ext>
            </p:extLst>
          </p:nvPr>
        </p:nvGraphicFramePr>
        <p:xfrm>
          <a:off x="2202711" y="3741073"/>
          <a:ext cx="7460006" cy="1077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1003">
                  <a:extLst>
                    <a:ext uri="{9D8B030D-6E8A-4147-A177-3AD203B41FA5}">
                      <a16:colId xmlns:a16="http://schemas.microsoft.com/office/drawing/2014/main" val="1513475290"/>
                    </a:ext>
                  </a:extLst>
                </a:gridCol>
                <a:gridCol w="3039003">
                  <a:extLst>
                    <a:ext uri="{9D8B030D-6E8A-4147-A177-3AD203B41FA5}">
                      <a16:colId xmlns:a16="http://schemas.microsoft.com/office/drawing/2014/main" val="1512218212"/>
                    </a:ext>
                  </a:extLst>
                </a:gridCol>
              </a:tblGrid>
              <a:tr h="675755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</a:t>
                      </a:r>
                      <a:b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</a:b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базового высшего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Программа магистратура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556403"/>
                  </a:ext>
                </a:extLst>
              </a:tr>
              <a:tr h="4019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60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</a:t>
                      </a:r>
                      <a:r>
                        <a:rPr lang="ru-RU" sz="1900" b="1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 60 </a:t>
                      </a:r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964069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160CDA-998E-199A-D3BE-3EE4CAB5E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1713F-182E-B96F-2D36-56A9D9ACE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333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0839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 ХАРАКТЕРИСТИКИ НАПРАВЛЕНИЙ ВЫСШЕГО ОБРАЗОВАНИЯ, ОТНОСЯЩИХСЯ К УГН </a:t>
            </a:r>
          </a:p>
          <a:p>
            <a:pPr marL="0" indent="450839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29 БИОТЕХНОЛОГИИ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И ПИЩЕВЫЕ ТЕХНОЛОГИИ</a:t>
            </a:r>
            <a:r>
              <a:rPr lang="ru-RU" alt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</a:t>
            </a:r>
          </a:p>
          <a:p>
            <a:pPr marL="0" indent="0" algn="ctr"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 Характеристика образовательной программы </a:t>
            </a:r>
          </a:p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базового высшего образования по направлению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28.01 БИОТЕХНОЛОГИЯ</a:t>
            </a:r>
          </a:p>
          <a:p>
            <a:pPr marL="0" indent="0" algn="ctr">
              <a:buNone/>
            </a:pPr>
            <a:endParaRPr lang="ru-RU" sz="2400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 algn="ctr">
              <a:buNone/>
            </a:pPr>
            <a:endParaRPr lang="ru-RU" sz="2400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4D411BAA-029C-57B3-245A-F804EBAE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4EAA95-8567-1B33-9D11-FD23D27F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598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7189" algn="just">
              <a:lnSpc>
                <a:spcPct val="10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5.1.Б.1.  Объем программы базового высшего образования вне зависимости от формы обучения, применяемых образовательных технологий, реализации образовательных программ с использованием сетевой формы, реализации образовательных программ по индивидуальному учебному плану составляет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240 – 360 з.е. </a:t>
            </a:r>
          </a:p>
          <a:p>
            <a:pPr marL="0" indent="457189" algn="just">
              <a:lnSpc>
                <a:spcPct val="100000"/>
              </a:lnSpc>
              <a:buNone/>
            </a:pPr>
            <a:endParaRPr lang="ru-RU" sz="2400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7189" algn="just">
              <a:lnSpc>
                <a:spcPct val="10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5.1.Б.2. Срок получения образования по программе базового высшего образования (вне зависимости от применяемых образовательных технологий) в очной форме обучения, включая каникулы, предоставляемые после прохождения государственной итоговой аттестации, составляет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4 года/ 5-6 лет;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49A18DC-D19A-60E4-C334-EB5EB60A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B40FD3-5234-5EE8-AA45-13E461F54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019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 fontScale="92500"/>
          </a:bodyPr>
          <a:lstStyle/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5.1.Б.3. Области профессиональной деятельности профессиональной деятельности, в которых выпускники, освоившие программу базового высшего образования, могут осуществлять профессиональную деятельность: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01 образование и наука; 02 здравоохранение; 13 сельское хозяйство; 14 лесное хозяйство, охота; 15 рыбоводство и рыболовство; 18 добыча, переработка угля, руд и других полезных ископаемых; 19 добыча, переработка, транспортировка нефти и газа; 21 легкая и текстильная промышленность; 22 пищевая промышленность, включая производство напитков и табака; 23 деревообрабатывающая и целлюлозно-бумажная промышленность, мебельное производство; 26 химическое, химико-технологическое производство; 40 сквозные виды профессиональной деятельности.</a:t>
            </a:r>
          </a:p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endParaRPr lang="ru-RU" sz="1800" dirty="0">
              <a:solidFill>
                <a:prstClr val="black"/>
              </a:solidFill>
              <a:latin typeface="PT Astra Sans" panose="020B0603020203020204" pitchFamily="34" charset="-52"/>
            </a:endParaRPr>
          </a:p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endParaRPr lang="ru-RU" sz="1800" dirty="0">
              <a:solidFill>
                <a:prstClr val="black"/>
              </a:solidFill>
              <a:latin typeface="PT Astra Sans" panose="020B0603020203020204" pitchFamily="34" charset="-52"/>
            </a:endParaRPr>
          </a:p>
          <a:p>
            <a:pPr indent="457189" algn="just">
              <a:lnSpc>
                <a:spcPct val="100000"/>
              </a:lnSpc>
              <a:buNone/>
              <a:tabLst>
                <a:tab pos="3705133" algn="l"/>
              </a:tabLst>
            </a:pPr>
            <a:endParaRPr lang="ru-RU" sz="2400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BBE8139-37DC-BEE0-D4B0-C5A8B68E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D4087B-8A75-0D7D-A3F3-35EF6D8B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93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5.1.Б.4. В рамках освоения программы базового высшего образования выпускники могут готовиться к решению задач профессиональной деятельности следующих типов: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научно-исследовательской;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педагогической;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организационно-управленческой;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производственно-технологической: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проектной.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48889856-5D29-F4E5-2EF5-52B25901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7D5170-2AFA-31DA-C563-672F320A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19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7189" algn="just"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5.1.Б.5. Структура и объем программы базового высшего образования: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98DC1FD-19B2-1EC6-047E-4ECFD42AE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536552"/>
              </p:ext>
            </p:extLst>
          </p:nvPr>
        </p:nvGraphicFramePr>
        <p:xfrm>
          <a:off x="2035630" y="2320231"/>
          <a:ext cx="8120743" cy="2645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289">
                  <a:extLst>
                    <a:ext uri="{9D8B030D-6E8A-4147-A177-3AD203B41FA5}">
                      <a16:colId xmlns:a16="http://schemas.microsoft.com/office/drawing/2014/main" val="2870535658"/>
                    </a:ext>
                  </a:extLst>
                </a:gridCol>
                <a:gridCol w="3620223">
                  <a:extLst>
                    <a:ext uri="{9D8B030D-6E8A-4147-A177-3AD203B41FA5}">
                      <a16:colId xmlns:a16="http://schemas.microsoft.com/office/drawing/2014/main" val="277849054"/>
                    </a:ext>
                  </a:extLst>
                </a:gridCol>
                <a:gridCol w="3190231">
                  <a:extLst>
                    <a:ext uri="{9D8B030D-6E8A-4147-A177-3AD203B41FA5}">
                      <a16:colId xmlns:a16="http://schemas.microsoft.com/office/drawing/2014/main" val="1767455615"/>
                    </a:ext>
                  </a:extLst>
                </a:gridCol>
              </a:tblGrid>
              <a:tr h="9144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Структура программы </a:t>
                      </a:r>
                      <a:b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</a:br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базового высшего образования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Объем программы базового высшего образования и ее блоков в з.е.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676877"/>
                  </a:ext>
                </a:extLst>
              </a:tr>
              <a:tr h="408348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Дисциплины (модули)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340105"/>
                  </a:ext>
                </a:extLst>
              </a:tr>
              <a:tr h="408348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Практика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74661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Государственная итоговая аттестация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6 - 9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08906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indent="166370"/>
                      <a:r>
                        <a:rPr lang="ru-RU" sz="20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240</a:t>
                      </a:r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(300)?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095664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78DF64-B982-EF39-21C7-5A45576A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57651D-A9A1-C309-AF92-ABB4B130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765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 lnSpcReduction="10000"/>
          </a:bodyPr>
          <a:lstStyle/>
          <a:p>
            <a:pPr marL="0" indent="457189" algn="just"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5.1.Б.6. Блок 2 «Практика» предусматривает следующие типы практики: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Типы учебной практики: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ознакомительная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научно-исследовательская работа</a:t>
            </a: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Типы производственной практики: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технологическая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эксплуатационная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проектная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преддипломная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научно-исследовательская работа.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C93498D9-9F43-9CE3-CF0B-CF529CD6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D6F352-5B70-B894-9365-ACBB5CCB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421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7189" algn="just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5.1.Б.7. Программа базового высшего образования должна устанавливать следующие общепрофессиональные компетенции и результаты обучения по их достижению по направлению подготовки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28.01 БИОТЕХНОЛОГИЯ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8420A3-D830-A5BE-CF55-D3D963C9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452096"/>
              </p:ext>
            </p:extLst>
          </p:nvPr>
        </p:nvGraphicFramePr>
        <p:xfrm>
          <a:off x="1785257" y="2051163"/>
          <a:ext cx="9797144" cy="475613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52899">
                  <a:extLst>
                    <a:ext uri="{9D8B030D-6E8A-4147-A177-3AD203B41FA5}">
                      <a16:colId xmlns:a16="http://schemas.microsoft.com/office/drawing/2014/main" val="4033481939"/>
                    </a:ext>
                  </a:extLst>
                </a:gridCol>
                <a:gridCol w="1835299">
                  <a:extLst>
                    <a:ext uri="{9D8B030D-6E8A-4147-A177-3AD203B41FA5}">
                      <a16:colId xmlns:a16="http://schemas.microsoft.com/office/drawing/2014/main" val="3862001099"/>
                    </a:ext>
                  </a:extLst>
                </a:gridCol>
                <a:gridCol w="3304473">
                  <a:extLst>
                    <a:ext uri="{9D8B030D-6E8A-4147-A177-3AD203B41FA5}">
                      <a16:colId xmlns:a16="http://schemas.microsoft.com/office/drawing/2014/main" val="680517559"/>
                    </a:ext>
                  </a:extLst>
                </a:gridCol>
                <a:gridCol w="3304473">
                  <a:extLst>
                    <a:ext uri="{9D8B030D-6E8A-4147-A177-3AD203B41FA5}">
                      <a16:colId xmlns:a16="http://schemas.microsoft.com/office/drawing/2014/main" val="1395469615"/>
                    </a:ext>
                  </a:extLst>
                </a:gridCol>
              </a:tblGrid>
              <a:tr h="3071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Код</a:t>
                      </a:r>
                    </a:p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Формулировка ОПК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Результаты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058714"/>
                  </a:ext>
                </a:extLst>
              </a:tr>
              <a:tr h="303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знать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уметь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94258"/>
                  </a:ext>
                </a:extLst>
              </a:tr>
              <a:tr h="4145280">
                <a:tc>
                  <a:txBody>
                    <a:bodyPr/>
                    <a:lstStyle/>
                    <a:p>
                      <a:pPr algn="ctr"/>
                      <a:r>
                        <a:rPr lang="ru-RU" sz="19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ОПК-1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7200" algn="just">
                        <a:lnSpc>
                          <a:spcPct val="100000"/>
                        </a:lnSpc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Способен изучать, анализировать, использовать биологические объекты и процессы, основываясь на математических, физических, химических, биологических законах, закономерностях и взаимосвязях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7200" algn="just">
                        <a:lnSpc>
                          <a:spcPct val="100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Знает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основы дифференциального и интегрального исчисления, дифференциальных уравнений, теории вероятностей и математической статистики.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Знает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математические теории и методы, лежащие в основе математических моделей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Знает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физические основы механики, физики колебаний и волн, электричества и магнетизма, электродинамики, статистической физики и термодинамики, квантовой физики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  <a:cs typeface="+mn-cs"/>
                      </a:endParaRPr>
                    </a:p>
                    <a:p>
                      <a:pPr indent="97200" algn="just">
                        <a:lnSpc>
                          <a:spcPct val="100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Умеет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проводить анализ функций, решать основные задачи теории вероятности и математической статистики, решать уравнения и системы дифференциальных уравнений применительно к реальным процессам, применять математические методы при решении типовых профессиональных задач</a:t>
                      </a:r>
                    </a:p>
                    <a:p>
                      <a:pPr indent="97200" algn="just">
                        <a:lnSpc>
                          <a:spcPct val="100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Умеет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решать типовые задачи, связанные, связанные с основными разделами физики, использовать физические законы при анализе и решении проблем профессиональной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47877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54502A-CA91-AD9E-2758-DE2E1744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D087DB-7667-D9A2-9CF1-C166B5AC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411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8420A3-D830-A5BE-CF55-D3D963C9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67559"/>
              </p:ext>
            </p:extLst>
          </p:nvPr>
        </p:nvGraphicFramePr>
        <p:xfrm>
          <a:off x="1510750" y="411480"/>
          <a:ext cx="10230682" cy="55930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767">
                  <a:extLst>
                    <a:ext uri="{9D8B030D-6E8A-4147-A177-3AD203B41FA5}">
                      <a16:colId xmlns:a16="http://schemas.microsoft.com/office/drawing/2014/main" val="4033481939"/>
                    </a:ext>
                  </a:extLst>
                </a:gridCol>
                <a:gridCol w="1916513">
                  <a:extLst>
                    <a:ext uri="{9D8B030D-6E8A-4147-A177-3AD203B41FA5}">
                      <a16:colId xmlns:a16="http://schemas.microsoft.com/office/drawing/2014/main" val="3862001099"/>
                    </a:ext>
                  </a:extLst>
                </a:gridCol>
                <a:gridCol w="3450701">
                  <a:extLst>
                    <a:ext uri="{9D8B030D-6E8A-4147-A177-3AD203B41FA5}">
                      <a16:colId xmlns:a16="http://schemas.microsoft.com/office/drawing/2014/main" val="680517559"/>
                    </a:ext>
                  </a:extLst>
                </a:gridCol>
                <a:gridCol w="3450701">
                  <a:extLst>
                    <a:ext uri="{9D8B030D-6E8A-4147-A177-3AD203B41FA5}">
                      <a16:colId xmlns:a16="http://schemas.microsoft.com/office/drawing/2014/main" val="1395469615"/>
                    </a:ext>
                  </a:extLst>
                </a:gridCol>
              </a:tblGrid>
              <a:tr h="556768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Знает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теоретические основы общей и неорганической химии и понимает принципы строения вещества и протекания химических процессов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Знает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основы классификации органических соединений, строение, способы получения и химические свойства различных классов органических соединений, основные механизмы протекания органических реакций.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Знает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основы физической химии как теоретического фундамента современной химии и процессов химической технологии.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Знает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основные понятия и соотношения термодинамики поверхностных явлений, основные свойства дисперсных систем.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Умеет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выполнять основные химические операции, определять термодинамические характеристики химических реакций и равновесные концентрации веществ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Умеет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синтезировать органические соединения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Умеет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прогнозировать влияние различных факторов на равновесие в химических реакциях; определять направленность процесса в заданных начальных условиях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Владеет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экспериментальными методами синтеза, очистки, определения физико-химических свойств и установления структуры органических соединений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Умеет</a:t>
                      </a:r>
                      <a:r>
                        <a:rPr lang="ru-RU" sz="1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проводить химический эксперимент по изучению свойств и идентификации важнейших природных объектов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47877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E4E7BC-EBB4-4D96-61BA-241AE181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EFCD90-E9E2-75DA-27E8-A4BB6FE8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35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50690" y="512339"/>
            <a:ext cx="5776055" cy="5833324"/>
          </a:xfrm>
        </p:spPr>
        <p:txBody>
          <a:bodyPr>
            <a:normAutofit/>
          </a:bodyPr>
          <a:lstStyle/>
          <a:p>
            <a:pPr algn="l"/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57189" algn="just">
              <a:buNone/>
            </a:pPr>
            <a:r>
              <a:rPr lang="ru-RU" sz="26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Письмо Минобрнауки от 02.05.2023 № МН-5/169012</a:t>
            </a:r>
          </a:p>
          <a:p>
            <a:pPr marL="0" indent="457189" algn="just">
              <a:buNone/>
            </a:pPr>
            <a:r>
              <a:rPr lang="ru-RU" sz="26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…………….</a:t>
            </a:r>
          </a:p>
          <a:p>
            <a:pPr marL="0" indent="457189" algn="just">
              <a:buNone/>
            </a:pPr>
            <a:r>
              <a:rPr lang="ru-RU" sz="26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Проекты документов направляются в срок до 10 июня 2023 г</a:t>
            </a:r>
            <a:r>
              <a:rPr lang="ru-RU" sz="2600" b="1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. </a:t>
            </a:r>
            <a:r>
              <a:rPr lang="ru-RU" sz="26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в адрес Департамента в установленном порядке, а также на адрес электронной почты:</a:t>
            </a:r>
            <a:endParaRPr lang="en-US" sz="2600" dirty="0">
              <a:solidFill>
                <a:srgbClr val="00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7189" algn="just">
              <a:buNone/>
            </a:pPr>
            <a:r>
              <a:rPr lang="ru-RU" sz="26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kanyshkinavn@minobrnauki.gov.ru</a:t>
            </a:r>
          </a:p>
          <a:p>
            <a:pPr marL="0" indent="457189" algn="just">
              <a:buNone/>
            </a:pPr>
            <a:r>
              <a:rPr lang="ru-RU" sz="26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…………….</a:t>
            </a:r>
            <a:endParaRPr lang="ru-RU" sz="26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0C7E20C-E2F8-9FCD-1F3E-65D2733EF1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488" y="598715"/>
            <a:ext cx="3725233" cy="5385116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EC93FC03-8E7F-95D3-6574-780C3103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18-20 мая 2023 г.           заседание ФУМО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F9E0FA-77CA-3601-7D46-4287D439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909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8420A3-D830-A5BE-CF55-D3D963C9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338144"/>
              </p:ext>
            </p:extLst>
          </p:nvPr>
        </p:nvGraphicFramePr>
        <p:xfrm>
          <a:off x="1510750" y="646991"/>
          <a:ext cx="10230679" cy="5852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767">
                  <a:extLst>
                    <a:ext uri="{9D8B030D-6E8A-4147-A177-3AD203B41FA5}">
                      <a16:colId xmlns:a16="http://schemas.microsoft.com/office/drawing/2014/main" val="4033481939"/>
                    </a:ext>
                  </a:extLst>
                </a:gridCol>
                <a:gridCol w="1916512">
                  <a:extLst>
                    <a:ext uri="{9D8B030D-6E8A-4147-A177-3AD203B41FA5}">
                      <a16:colId xmlns:a16="http://schemas.microsoft.com/office/drawing/2014/main" val="3862001099"/>
                    </a:ext>
                  </a:extLst>
                </a:gridCol>
                <a:gridCol w="3450700">
                  <a:extLst>
                    <a:ext uri="{9D8B030D-6E8A-4147-A177-3AD203B41FA5}">
                      <a16:colId xmlns:a16="http://schemas.microsoft.com/office/drawing/2014/main" val="680517559"/>
                    </a:ext>
                  </a:extLst>
                </a:gridCol>
                <a:gridCol w="3450700">
                  <a:extLst>
                    <a:ext uri="{9D8B030D-6E8A-4147-A177-3AD203B41FA5}">
                      <a16:colId xmlns:a16="http://schemas.microsoft.com/office/drawing/2014/main" val="1395469615"/>
                    </a:ext>
                  </a:extLst>
                </a:gridCol>
              </a:tblGrid>
              <a:tr h="3413760"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7200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Объясняет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принципы клеточной организации биологических объектов, биофизических и биохимических основ, мембранных процессов и молекулярных механизмов жизнедеятельности.</a:t>
                      </a:r>
                    </a:p>
                    <a:p>
                      <a:pPr indent="97200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Объясняет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процессы, происходящие в живых организмах, с биохимической точки зрения</a:t>
                      </a:r>
                    </a:p>
                    <a:p>
                      <a:pPr indent="97200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Владеет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методами микробиологических исследований, методами индикации и идентификации микроорганизмов в объектах окружающей среды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47877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  <a:r>
                        <a:rPr lang="ru-RU" sz="1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ОПК-2. 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7200"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Способен осуществлять поиск, хранить, обрабатывать и анализировать профессиональную информацию из различных источников и баз данных,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7200" algn="just" defTabSz="914400" rtl="0" eaLnBrk="1" latinLnBrk="0" hangingPunct="1"/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Имеет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практический опыт применения программных средств для расчетов и обработки экспериментальных данных, компьютера как средства управления графической и текстовой информацией, базами данных.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567007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D93EEB-F273-AA41-7283-F9669750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BB05AD-9332-9A58-6697-5957408C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921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8420A3-D830-A5BE-CF55-D3D963C9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39101"/>
              </p:ext>
            </p:extLst>
          </p:nvPr>
        </p:nvGraphicFramePr>
        <p:xfrm>
          <a:off x="1510749" y="785191"/>
          <a:ext cx="10230679" cy="55016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767">
                  <a:extLst>
                    <a:ext uri="{9D8B030D-6E8A-4147-A177-3AD203B41FA5}">
                      <a16:colId xmlns:a16="http://schemas.microsoft.com/office/drawing/2014/main" val="4033481939"/>
                    </a:ext>
                  </a:extLst>
                </a:gridCol>
                <a:gridCol w="2062143">
                  <a:extLst>
                    <a:ext uri="{9D8B030D-6E8A-4147-A177-3AD203B41FA5}">
                      <a16:colId xmlns:a16="http://schemas.microsoft.com/office/drawing/2014/main" val="3862001099"/>
                    </a:ext>
                  </a:extLst>
                </a:gridCol>
                <a:gridCol w="3305069">
                  <a:extLst>
                    <a:ext uri="{9D8B030D-6E8A-4147-A177-3AD203B41FA5}">
                      <a16:colId xmlns:a16="http://schemas.microsoft.com/office/drawing/2014/main" val="680517559"/>
                    </a:ext>
                  </a:extLst>
                </a:gridCol>
                <a:gridCol w="3450700">
                  <a:extLst>
                    <a:ext uri="{9D8B030D-6E8A-4147-A177-3AD203B41FA5}">
                      <a16:colId xmlns:a16="http://schemas.microsoft.com/office/drawing/2014/main" val="1395469615"/>
                    </a:ext>
                  </a:extLst>
                </a:gridCol>
              </a:tblGrid>
              <a:tr h="540512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  <a:r>
                        <a:rPr lang="ru-RU" sz="1900" b="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представлять ее в требуемом формате с использованием информационных, компьютерных и сетевых технологий, включая проведение расчетов и моделирование, с учетом основных требований информационной безопасности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Имеет</a:t>
                      </a:r>
                      <a:r>
                        <a:rPr lang="ru-RU" sz="1900" b="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практический опыт работы в компьютерных сетях Интернет для организации оперативного обмена информацией между исследовательскими группами, представления информации в электронных журналах и конференциях;</a:t>
                      </a:r>
                    </a:p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Работает</a:t>
                      </a:r>
                      <a:r>
                        <a:rPr lang="ru-RU" sz="1900" b="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 с научно-технической информацией с использованием информационных и сетевых технологий с соблюдением основных требований информационной безопасности, в том числе защиты государственной тайны. </a:t>
                      </a:r>
                    </a:p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47877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E67E785-6A32-7F51-96F7-3DD2B7E0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0EF67E-E366-56AA-0BB7-80E47758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983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8420A3-D830-A5BE-CF55-D3D963C9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21219"/>
              </p:ext>
            </p:extLst>
          </p:nvPr>
        </p:nvGraphicFramePr>
        <p:xfrm>
          <a:off x="1510749" y="785191"/>
          <a:ext cx="10230679" cy="165179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767">
                  <a:extLst>
                    <a:ext uri="{9D8B030D-6E8A-4147-A177-3AD203B41FA5}">
                      <a16:colId xmlns:a16="http://schemas.microsoft.com/office/drawing/2014/main" val="4033481939"/>
                    </a:ext>
                  </a:extLst>
                </a:gridCol>
                <a:gridCol w="1916512">
                  <a:extLst>
                    <a:ext uri="{9D8B030D-6E8A-4147-A177-3AD203B41FA5}">
                      <a16:colId xmlns:a16="http://schemas.microsoft.com/office/drawing/2014/main" val="3862001099"/>
                    </a:ext>
                  </a:extLst>
                </a:gridCol>
                <a:gridCol w="3450700">
                  <a:extLst>
                    <a:ext uri="{9D8B030D-6E8A-4147-A177-3AD203B41FA5}">
                      <a16:colId xmlns:a16="http://schemas.microsoft.com/office/drawing/2014/main" val="680517559"/>
                    </a:ext>
                  </a:extLst>
                </a:gridCol>
                <a:gridCol w="3450700">
                  <a:extLst>
                    <a:ext uri="{9D8B030D-6E8A-4147-A177-3AD203B41FA5}">
                      <a16:colId xmlns:a16="http://schemas.microsoft.com/office/drawing/2014/main" val="1395469615"/>
                    </a:ext>
                  </a:extLst>
                </a:gridCol>
              </a:tblGrid>
              <a:tr h="412948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ОПК-3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47877"/>
                  </a:ext>
                </a:extLst>
              </a:tr>
              <a:tr h="412948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ОПК-4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567007"/>
                  </a:ext>
                </a:extLst>
              </a:tr>
              <a:tr h="412948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ОПК-5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00391"/>
                  </a:ext>
                </a:extLst>
              </a:tr>
              <a:tr h="4129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ОПК-6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611446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4CB90C-DA77-9B97-E4C2-F91FC74B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5B6ED9-D72E-A861-6838-A6907A66A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376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80863" y="517783"/>
            <a:ext cx="9967059" cy="5360504"/>
          </a:xfrm>
        </p:spPr>
        <p:txBody>
          <a:bodyPr>
            <a:normAutofit fontScale="32500" lnSpcReduction="20000"/>
          </a:bodyPr>
          <a:lstStyle/>
          <a:p>
            <a:pPr marL="0" indent="457189" algn="just">
              <a:spcBef>
                <a:spcPts val="200"/>
              </a:spcBef>
              <a:spcAft>
                <a:spcPts val="400"/>
              </a:spcAft>
              <a:buNone/>
            </a:pPr>
            <a:r>
              <a:rPr lang="ru-RU" sz="7400" dirty="0">
                <a:solidFill>
                  <a:schemeClr val="accent2">
                    <a:lumMod val="75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5.1.Б.8. При разработке образовательной программы Организация выбирает направленность (профиль) образовательной программы из следующего перечня: </a:t>
            </a:r>
            <a:endParaRPr lang="en-US" sz="7400" dirty="0">
              <a:solidFill>
                <a:schemeClr val="accent2">
                  <a:lumMod val="75000"/>
                </a:schemeClr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Фармацевтическая биотехнология (красная биотехнология</a:t>
            </a:r>
            <a:r>
              <a:rPr lang="en-US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)</a:t>
            </a: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Медицинская биотехнология (красная биотехнология);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Агробиотехнология</a:t>
            </a:r>
            <a:r>
              <a:rPr lang="en-US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</a:t>
            </a: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(зелёная биотехнология); </a:t>
            </a:r>
            <a:endParaRPr lang="en-US" sz="7400" i="1" dirty="0">
              <a:solidFill>
                <a:schemeClr val="accent2">
                  <a:lumMod val="50000"/>
                </a:schemeClr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Пищевая биотехнология (жёлтая биотехнология);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Экологическая биотехнология (зелёная/серая биотехнология);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Аквабиотехнология</a:t>
            </a:r>
            <a:r>
              <a:rPr lang="en-US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</a:t>
            </a: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(синяя биотехнология); 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Химическая биотехнология (белая биотехнология);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Промышленная биотехнология (серая биотехнология);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Топливная биотехнология (серая биотехнология);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Лесная биотехнология (зелёная биотехнология);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Бионанотехнология (золотая биотехнология);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Биоинформатика (золотая биотехнология).</a:t>
            </a:r>
          </a:p>
          <a:p>
            <a:pPr marL="0" indent="457189" algn="just">
              <a:spcBef>
                <a:spcPts val="200"/>
              </a:spcBef>
              <a:spcAft>
                <a:spcPts val="400"/>
              </a:spcAft>
              <a:buNone/>
            </a:pPr>
            <a:r>
              <a:rPr lang="ru-RU" sz="7400" dirty="0">
                <a:solidFill>
                  <a:schemeClr val="accent2">
                    <a:lumMod val="75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Образовательная организация может выбрать иные направленности (профили). Вид направленности (профиля) определяется образовательной организацией по согласованию с работодателями или Советом по профессиональным квалификациям химического и биотехнологического комплекса.</a:t>
            </a:r>
            <a:endParaRPr lang="ru-RU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BBCCB4-C282-FEDE-ED79-9D04F897B5C3}"/>
              </a:ext>
            </a:extLst>
          </p:cNvPr>
          <p:cNvSpPr/>
          <p:nvPr/>
        </p:nvSpPr>
        <p:spPr>
          <a:xfrm>
            <a:off x="1774371" y="391887"/>
            <a:ext cx="9967059" cy="548640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0D1BC2-0736-9D96-B371-6FED6D3E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C9C954-116A-62B4-20F1-F47EA6F8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109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 Характеристика образовательной программы высшего образования – магистратура по направлению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28.01 БИОТЕХНОЛОГИЯ</a:t>
            </a:r>
          </a:p>
          <a:p>
            <a:pPr indent="457189" algn="just">
              <a:lnSpc>
                <a:spcPct val="13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5.1.М.1.  Объем программы магистратуры вне зависимости от формы обучения, применяемых образовательных технологий, реализации образовательных программ с использованием сетевой формы, реализации образовательных программ по индивидуальному учебному плану составляет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60-120 з.е. </a:t>
            </a: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3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5.1.М.2. Срок получения образования по программе магистратуры (вне зависимости от применяемых образовательных технологий) в очной форме обучения, включая каникулы, предоставляемые после прохождения государственной итоговой аттестации, составляет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1 год/2 года</a:t>
            </a: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;</a:t>
            </a:r>
          </a:p>
          <a:p>
            <a:pPr marL="0" indent="0" algn="ctr">
              <a:buNone/>
            </a:pPr>
            <a:endParaRPr lang="ru-RU" sz="2400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9A1C3965-20BE-B29D-9572-BC39B095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A264E0-7855-1FF3-7EBE-7C1D981B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154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 lnSpcReduction="10000"/>
          </a:bodyPr>
          <a:lstStyle/>
          <a:p>
            <a:pPr indent="457189" algn="just">
              <a:lnSpc>
                <a:spcPct val="12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5.1.М.3. Области профессиональной деятельности профессиональной деятельности, в которых выпускники, освоившие программу магистратуры, могут осуществлять профессиональную деятельность: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01 образование и наука; 02 здравоохранение; 13 сельское хозяйство; 14 лесное хозяйство, охота; 15 рыбоводство и рыболовство; 18 добыча, переработка угля, руд и других полезных ископаемых; 19 добыча, переработка, транспортировка нефти и газа; 21 легкая и текстильная промышленность; 22 пищевая промышленность, включая производство напитков и табака; 23 деревообрабатывающая и целлюлозно-бумажная промышленность, мебельное производство; 26 химическое, химико-технологическое производство; 40 сквозные виды профессиональной деятельности.</a:t>
            </a:r>
          </a:p>
          <a:p>
            <a:pPr marL="0" indent="457189" algn="just">
              <a:buNone/>
            </a:pPr>
            <a:endParaRPr lang="en-US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AB269D01-ABFE-D633-B4C4-38461E05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2B9890-27CA-DEF7-FA06-06D0E232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782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/>
          </a:bodyPr>
          <a:lstStyle/>
          <a:p>
            <a:pPr indent="457189" algn="just">
              <a:lnSpc>
                <a:spcPct val="12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5.1.М.4. В рамках освоения программы магистратуры выпускники могут готовиться к решению задач профессиональной деятельности следующих типов: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научно-исследовательской;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педагогической;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организационно-управленческой;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производственно-технологической:</a:t>
            </a:r>
          </a:p>
          <a:p>
            <a:pPr indent="457189" algn="just">
              <a:lnSpc>
                <a:spcPct val="100000"/>
              </a:lnSpc>
              <a:spcBef>
                <a:spcPts val="60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проектной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2CA756F-C3FF-452F-3AD6-9BFA99FF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86FE2E-207B-7DDF-56E4-6ADA5BC9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859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5.1.М.5. Структура и объем программы магистратуры: </a:t>
            </a:r>
            <a:endParaRPr lang="en-US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A699145-8490-1839-E7C8-16D677C21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063297"/>
              </p:ext>
            </p:extLst>
          </p:nvPr>
        </p:nvGraphicFramePr>
        <p:xfrm>
          <a:off x="1807030" y="1687001"/>
          <a:ext cx="9416143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9303">
                  <a:extLst>
                    <a:ext uri="{9D8B030D-6E8A-4147-A177-3AD203B41FA5}">
                      <a16:colId xmlns:a16="http://schemas.microsoft.com/office/drawing/2014/main" val="3014390676"/>
                    </a:ext>
                  </a:extLst>
                </a:gridCol>
                <a:gridCol w="4197711">
                  <a:extLst>
                    <a:ext uri="{9D8B030D-6E8A-4147-A177-3AD203B41FA5}">
                      <a16:colId xmlns:a16="http://schemas.microsoft.com/office/drawing/2014/main" val="1224328826"/>
                    </a:ext>
                  </a:extLst>
                </a:gridCol>
                <a:gridCol w="3699129">
                  <a:extLst>
                    <a:ext uri="{9D8B030D-6E8A-4147-A177-3AD203B41FA5}">
                      <a16:colId xmlns:a16="http://schemas.microsoft.com/office/drawing/2014/main" val="1978207887"/>
                    </a:ext>
                  </a:extLst>
                </a:gridCol>
              </a:tblGrid>
              <a:tr h="10972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Структура программы магистратуры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Объем программы магистратуры и ее блоков в з.е.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8798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166370"/>
                      <a:r>
                        <a:rPr lang="ru-RU" sz="24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Блок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4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Дисциплины (модули)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15425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166370"/>
                      <a:r>
                        <a:rPr lang="ru-RU" sz="24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Блок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4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Практика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09825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indent="166370"/>
                      <a:r>
                        <a:rPr lang="ru-RU" sz="24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Блок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4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Государственная итоговая аттестация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6-9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717274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indent="166370"/>
                      <a:r>
                        <a:rPr lang="ru-RU" sz="24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120 </a:t>
                      </a:r>
                      <a:r>
                        <a:rPr lang="ru-RU" sz="2400" dirty="0">
                          <a:solidFill>
                            <a:srgbClr val="00B05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(60)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905508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5354E6-A822-98FD-791B-EE81C8FB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06F028-D067-FD1C-2451-EF6B04F8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311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indent="0" algn="just">
              <a:lnSpc>
                <a:spcPct val="13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5.1.3. В Блок 2 «Практика» предусматривает следующие типы практики:</a:t>
            </a:r>
          </a:p>
          <a:p>
            <a:pPr indent="0" algn="just">
              <a:lnSpc>
                <a:spcPct val="13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Типы учебной практики:</a:t>
            </a:r>
          </a:p>
          <a:p>
            <a:pPr lvl="1" indent="0" algn="just">
              <a:lnSpc>
                <a:spcPct val="130000"/>
              </a:lnSpc>
              <a:buNone/>
            </a:pPr>
            <a:r>
              <a:rPr lang="ru-RU" dirty="0">
                <a:solidFill>
                  <a:srgbClr val="FF0000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педагогическая практика.</a:t>
            </a:r>
          </a:p>
          <a:p>
            <a:pPr indent="0" algn="just">
              <a:lnSpc>
                <a:spcPct val="13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Типы производственной практики:</a:t>
            </a:r>
          </a:p>
          <a:p>
            <a:pPr lvl="1" indent="0" algn="just">
              <a:lnSpc>
                <a:spcPct val="130000"/>
              </a:lnSpc>
              <a:buNone/>
            </a:pPr>
            <a:r>
              <a:rPr lang="ru-RU" dirty="0">
                <a:solidFill>
                  <a:srgbClr val="FF0000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технологическая практика;</a:t>
            </a:r>
          </a:p>
          <a:p>
            <a:pPr lvl="1" indent="0" algn="just">
              <a:lnSpc>
                <a:spcPct val="13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эксплуатационная практика;</a:t>
            </a:r>
          </a:p>
          <a:p>
            <a:pPr lvl="1" indent="0" algn="just">
              <a:lnSpc>
                <a:spcPct val="13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</a:t>
            </a:r>
            <a:r>
              <a:rPr lang="ru-RU" dirty="0">
                <a:solidFill>
                  <a:srgbClr val="FF0000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роектная практика;</a:t>
            </a:r>
          </a:p>
          <a:p>
            <a:pPr lvl="1" indent="0" algn="just">
              <a:lnSpc>
                <a:spcPct val="13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преддипломная практика;</a:t>
            </a:r>
          </a:p>
          <a:p>
            <a:pPr lvl="1" indent="0" algn="just">
              <a:lnSpc>
                <a:spcPct val="13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н</a:t>
            </a:r>
            <a:r>
              <a:rPr lang="ru-RU" dirty="0">
                <a:solidFill>
                  <a:srgbClr val="FF0000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аучно-исследовательская работа.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8795AE5-70E5-2618-2BA9-489A4F02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3CBD7A-04CB-F7E9-6580-D1852DBE2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520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7189" algn="just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5.1.4. Программа магистратуры должна устанавливать следующие общепрофессиональные компетенции и результаты обучения по их достижению по направлению «28.01 БИОТЕХНОЛОГИЯ»:</a:t>
            </a:r>
            <a:endParaRPr lang="en-US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7189" algn="just"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495B9D6-B3E6-8FC5-198B-1335D1A8F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95449"/>
              </p:ext>
            </p:extLst>
          </p:nvPr>
        </p:nvGraphicFramePr>
        <p:xfrm>
          <a:off x="1698171" y="2291886"/>
          <a:ext cx="9862456" cy="22742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34887">
                  <a:extLst>
                    <a:ext uri="{9D8B030D-6E8A-4147-A177-3AD203B41FA5}">
                      <a16:colId xmlns:a16="http://schemas.microsoft.com/office/drawing/2014/main" val="4035476683"/>
                    </a:ext>
                  </a:extLst>
                </a:gridCol>
                <a:gridCol w="2363281">
                  <a:extLst>
                    <a:ext uri="{9D8B030D-6E8A-4147-A177-3AD203B41FA5}">
                      <a16:colId xmlns:a16="http://schemas.microsoft.com/office/drawing/2014/main" val="472590661"/>
                    </a:ext>
                  </a:extLst>
                </a:gridCol>
                <a:gridCol w="2982144">
                  <a:extLst>
                    <a:ext uri="{9D8B030D-6E8A-4147-A177-3AD203B41FA5}">
                      <a16:colId xmlns:a16="http://schemas.microsoft.com/office/drawing/2014/main" val="2543962741"/>
                    </a:ext>
                  </a:extLst>
                </a:gridCol>
                <a:gridCol w="2982144">
                  <a:extLst>
                    <a:ext uri="{9D8B030D-6E8A-4147-A177-3AD203B41FA5}">
                      <a16:colId xmlns:a16="http://schemas.microsoft.com/office/drawing/2014/main" val="593601059"/>
                    </a:ext>
                  </a:extLst>
                </a:gridCol>
              </a:tblGrid>
              <a:tr h="736723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Код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Формулировка ОПК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Результаты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322584"/>
                  </a:ext>
                </a:extLst>
              </a:tr>
              <a:tr h="566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знать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уметь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215895"/>
                  </a:ext>
                </a:extLst>
              </a:tr>
              <a:tr h="485529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604027"/>
                  </a:ext>
                </a:extLst>
              </a:tr>
              <a:tr h="485529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065756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CACE6C-6B0B-4497-B51E-5EBCA433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476A12-AAAC-3E27-1C24-75966FBE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54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5804451" cy="5287617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Указ Президента Российской Федерации</a:t>
            </a:r>
          </a:p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О некоторых вопросах совершенствования</a:t>
            </a:r>
          </a:p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системы высшего образования</a:t>
            </a:r>
          </a:p>
          <a:p>
            <a:pPr marL="0" indent="0" algn="ctr"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 algn="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от 12 мая 2023 г. № 343</a:t>
            </a:r>
            <a:endParaRPr lang="en-US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 algn="r">
              <a:buNone/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7189" algn="just">
              <a:buNone/>
            </a:pPr>
            <a:r>
              <a:rPr lang="ru-RU" sz="2000" dirty="0">
                <a:solidFill>
                  <a:srgbClr val="020C22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1. Считать необходимым реализацию в 2023/24 и 2025/26 учебных годах пилотного проекта, направленного на изменение уровней профессионального образования.</a:t>
            </a:r>
            <a:endParaRPr lang="ru-RU" sz="20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70C7BB-B2CA-49FC-7739-4C1638A585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516" y="785191"/>
            <a:ext cx="3745025" cy="5431972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38C48E5E-F436-9DF4-C588-1B7415EF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589DB9-4131-6A36-6E4B-F064C60D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4805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 Характеристика образовательной программы базового высшего образования по направлению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28.02.М. Технологии производства продуктов питания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B32B30B-04DC-0AF1-FA24-85315427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333932-74B7-7907-C4DE-A6E60146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047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indent="457189" algn="just">
              <a:lnSpc>
                <a:spcPct val="15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5.2.М.1.  Объем программы магистратуры вне зависимости от формы обучения, применяемых образовательных технологий, реализации образовательных программ с использованием сетевой формы, реализации образовательных программ по индивидуальному учебному плану составляет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60-120 з.е. </a:t>
            </a: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5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5.2.М.2. Срок получения образования по программе магистратуры (вне зависимости от применяемых образовательных технологий) в очной форме обучения, включая каникулы, предоставляемые после прохождения государственной итоговой аттестации, составляет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1 год/2 года</a:t>
            </a: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83F8E6C-CAD6-A532-DEF3-32BF89D3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FFE743-E011-1928-543D-BEE58198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4526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7189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5.2.М.3. Области профессиональной деятельности профессиональной деятельности, в которых выпускники, освоившие программу базового высшего образования, могут осуществлять профессиональную деятельность: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01 Образование и наука; 15 Рыбоводство и рыболовство; 22 Пищевая промышленность, включая производство напитков и табака; 33 Сервис, оказание услуг населению; 40. Сквозные виды профессиональной деятельности в промышленности</a:t>
            </a:r>
            <a:r>
              <a:rPr lang="ru-RU" sz="24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.</a:t>
            </a: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A1D1075-AAB3-55B8-6AE4-597D6828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643A96-97AD-1839-0C81-603AF869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882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/>
          </a:bodyPr>
          <a:lstStyle/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5.2.М.4. В рамках освоения программы магистратуры выпускники могут готовиться к решению задач профессиональной деятельности следующих типов: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научно-исследовательский;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технологический;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организационно-управленческий;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проектный;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педагогический.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21A3315-382A-41BA-9A36-98909CCA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AFD396-B01E-E9BF-5C53-180664D2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416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7189" algn="just"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5.1.М.5. Структура и объем программы базового высшего образования: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98DC1FD-19B2-1EC6-047E-4ECFD42AE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16945"/>
              </p:ext>
            </p:extLst>
          </p:nvPr>
        </p:nvGraphicFramePr>
        <p:xfrm>
          <a:off x="2035630" y="2320231"/>
          <a:ext cx="8120743" cy="2645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289">
                  <a:extLst>
                    <a:ext uri="{9D8B030D-6E8A-4147-A177-3AD203B41FA5}">
                      <a16:colId xmlns:a16="http://schemas.microsoft.com/office/drawing/2014/main" val="2870535658"/>
                    </a:ext>
                  </a:extLst>
                </a:gridCol>
                <a:gridCol w="3620223">
                  <a:extLst>
                    <a:ext uri="{9D8B030D-6E8A-4147-A177-3AD203B41FA5}">
                      <a16:colId xmlns:a16="http://schemas.microsoft.com/office/drawing/2014/main" val="277849054"/>
                    </a:ext>
                  </a:extLst>
                </a:gridCol>
                <a:gridCol w="3190231">
                  <a:extLst>
                    <a:ext uri="{9D8B030D-6E8A-4147-A177-3AD203B41FA5}">
                      <a16:colId xmlns:a16="http://schemas.microsoft.com/office/drawing/2014/main" val="1767455615"/>
                    </a:ext>
                  </a:extLst>
                </a:gridCol>
              </a:tblGrid>
              <a:tr h="9144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Структура программы </a:t>
                      </a:r>
                      <a:b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</a:br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магистратуры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Объем программы магистратуры и ее блоков в з.е.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676877"/>
                  </a:ext>
                </a:extLst>
              </a:tr>
              <a:tr h="408348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Дисциплины (модули)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340105"/>
                  </a:ext>
                </a:extLst>
              </a:tr>
              <a:tr h="408348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Практика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74661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Государственная итоговая аттестация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08906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indent="166370"/>
                      <a:r>
                        <a:rPr lang="ru-RU" sz="20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240</a:t>
                      </a:r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(300)?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095664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A7BB58-0326-6055-C339-CC39A398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CBD20C-AB3B-D1FA-7432-E209D8B0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5393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/>
          </a:bodyPr>
          <a:lstStyle/>
          <a:p>
            <a:pPr marL="0" indent="457189" algn="just"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5.1.Б.6. Блок 2 «Практика» предусматривает следующие типы практики: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Типы учебной практики: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ознакомительная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технологическая практика.</a:t>
            </a:r>
            <a:endParaRPr lang="ru-RU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Типы производственной практики: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организационно-управленческая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педагогическая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преддипломная практика, в том числе научно-исследовательская работа.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E47AB89-8BBA-BEBB-A772-9BD09FC4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512BBE-E1BC-0B10-0DD9-5422454A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6077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5.1.Б.7. Программа базового высшего образования должна устанавливать следующие общепрофессиональные компетенции и результаты обучения по их достижению по направлению подготовки </a:t>
            </a:r>
            <a:b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</a:b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28.02 Технологии производства продуктов питания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8420A3-D830-A5BE-CF55-D3D963C9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55329"/>
              </p:ext>
            </p:extLst>
          </p:nvPr>
        </p:nvGraphicFramePr>
        <p:xfrm>
          <a:off x="1785257" y="2100943"/>
          <a:ext cx="9797144" cy="41360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52899">
                  <a:extLst>
                    <a:ext uri="{9D8B030D-6E8A-4147-A177-3AD203B41FA5}">
                      <a16:colId xmlns:a16="http://schemas.microsoft.com/office/drawing/2014/main" val="4033481939"/>
                    </a:ext>
                  </a:extLst>
                </a:gridCol>
                <a:gridCol w="1835299">
                  <a:extLst>
                    <a:ext uri="{9D8B030D-6E8A-4147-A177-3AD203B41FA5}">
                      <a16:colId xmlns:a16="http://schemas.microsoft.com/office/drawing/2014/main" val="3862001099"/>
                    </a:ext>
                  </a:extLst>
                </a:gridCol>
                <a:gridCol w="3304473">
                  <a:extLst>
                    <a:ext uri="{9D8B030D-6E8A-4147-A177-3AD203B41FA5}">
                      <a16:colId xmlns:a16="http://schemas.microsoft.com/office/drawing/2014/main" val="680517559"/>
                    </a:ext>
                  </a:extLst>
                </a:gridCol>
                <a:gridCol w="3304473">
                  <a:extLst>
                    <a:ext uri="{9D8B030D-6E8A-4147-A177-3AD203B41FA5}">
                      <a16:colId xmlns:a16="http://schemas.microsoft.com/office/drawing/2014/main" val="1395469615"/>
                    </a:ext>
                  </a:extLst>
                </a:gridCol>
              </a:tblGrid>
              <a:tr h="2844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Код</a:t>
                      </a:r>
                    </a:p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Формулировка ОПК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Результаты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058714"/>
                  </a:ext>
                </a:extLst>
              </a:tr>
              <a:tr h="303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знать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уметь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94258"/>
                  </a:ext>
                </a:extLst>
              </a:tr>
              <a:tr h="3542836"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7200" algn="just">
                        <a:lnSpc>
                          <a:spcPct val="100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7200" algn="just">
                        <a:lnSpc>
                          <a:spcPct val="100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47877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51A51A-06FE-6CC5-7BBE-A90C94A0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00037F-66D6-4EE6-9D2A-3C72261D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649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80863" y="517783"/>
            <a:ext cx="9967059" cy="5360504"/>
          </a:xfrm>
        </p:spPr>
        <p:txBody>
          <a:bodyPr>
            <a:normAutofit fontScale="32500" lnSpcReduction="20000"/>
          </a:bodyPr>
          <a:lstStyle/>
          <a:p>
            <a:pPr marL="0" indent="457189" algn="just">
              <a:spcBef>
                <a:spcPts val="200"/>
              </a:spcBef>
              <a:spcAft>
                <a:spcPts val="400"/>
              </a:spcAft>
              <a:buNone/>
            </a:pPr>
            <a:r>
              <a:rPr lang="ru-RU" sz="7400" dirty="0">
                <a:solidFill>
                  <a:schemeClr val="accent2">
                    <a:lumMod val="75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5.1.Б.8. При разработке образовательной программы Организация выбирает направленность (профиль) образовательной программы из следующего перечня: </a:t>
            </a:r>
          </a:p>
          <a:p>
            <a:pPr marL="0" indent="457189" algn="just">
              <a:spcBef>
                <a:spcPts val="200"/>
              </a:spcBef>
              <a:spcAft>
                <a:spcPts val="400"/>
              </a:spcAft>
              <a:buNone/>
            </a:pPr>
            <a:endParaRPr lang="en-US" sz="7400" dirty="0">
              <a:solidFill>
                <a:schemeClr val="accent2">
                  <a:lumMod val="75000"/>
                </a:schemeClr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Продукты питания из растительного сырья;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Продукты питания животного происхождения;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Технология продукции и организация общественного питания (Индустрия питания); </a:t>
            </a:r>
            <a:endParaRPr lang="en-US" sz="7400" i="1" dirty="0">
              <a:solidFill>
                <a:schemeClr val="accent2">
                  <a:lumMod val="50000"/>
                </a:schemeClr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Высокотехнологичные производства пищевых продуктов функционального и специализированного назначения.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endParaRPr lang="ru-RU" sz="7400" i="1" dirty="0">
              <a:solidFill>
                <a:schemeClr val="accent2">
                  <a:lumMod val="50000"/>
                </a:schemeClr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7189" algn="just">
              <a:spcBef>
                <a:spcPts val="200"/>
              </a:spcBef>
              <a:spcAft>
                <a:spcPts val="400"/>
              </a:spcAft>
              <a:buNone/>
            </a:pPr>
            <a:r>
              <a:rPr lang="ru-RU" sz="7400" dirty="0">
                <a:solidFill>
                  <a:schemeClr val="accent2">
                    <a:lumMod val="75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Образовательная организация может выбрать иные направленности (профили). Вид направленности (профиля) определяется образовательной организацией по согласованию с работодателями или Советом по профессиональным квалификациям химического и биотехнологического комплекса.</a:t>
            </a:r>
            <a:endParaRPr lang="ru-RU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BBCCB4-C282-FEDE-ED79-9D04F897B5C3}"/>
              </a:ext>
            </a:extLst>
          </p:cNvPr>
          <p:cNvSpPr/>
          <p:nvPr/>
        </p:nvSpPr>
        <p:spPr>
          <a:xfrm>
            <a:off x="1774371" y="391887"/>
            <a:ext cx="9967059" cy="548640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7C91F1-A365-3F41-CD87-9022E8B3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31016D-63F3-5BF4-847A-36443BAE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5279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5.2М.. Характеристика образовательной программы высшего образования – магистратура по направлению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28.02 Технологии производства продуктов питания</a:t>
            </a:r>
          </a:p>
          <a:p>
            <a:pPr indent="457189" algn="just">
              <a:lnSpc>
                <a:spcPct val="13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5.2.М.1.  Объем программы магистратуры вне зависимости от формы обучения, применяемых образовательных технологий, реализации образовательных программ с использованием сетевой формы, реализации образовательных программ по индивидуальному учебному плану составляет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60-120 з.е. </a:t>
            </a: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30000"/>
              </a:lnSpc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5.2.М.2. Срок получения образования по программе магистратуры (вне зависимости от применяемых образовательных технологий) в очной форме обучения, включая каникулы, предоставляемые после прохождения государственной итоговой аттестации, составляет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1 год/2 года</a:t>
            </a: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;</a:t>
            </a:r>
          </a:p>
          <a:p>
            <a:pPr marL="0" indent="0" algn="ctr">
              <a:buNone/>
            </a:pPr>
            <a:endParaRPr lang="ru-RU" sz="2400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BF251B3-9DAA-E8CC-F870-BE15B8B5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374DE3-6B19-72B2-D11F-78F61352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1651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7189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5.2.М.3. Области профессиональной деятельности профессиональной деятельности, в которых выпускники, освоившие программу магистратуры, могут осуществлять профессиональную деятельность :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01 Образование и наука; 15 Рыбоводство и рыболовство; 22 Пищевая промышленность, включая производство напитков и табака; 33 Сервис, оказание услуг населению; 40. Сквозные виды профессиональной деятельности в промышленности</a:t>
            </a:r>
            <a:r>
              <a:rPr lang="ru-RU" sz="24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  <a:cs typeface="Times New Roman" panose="02020603050405020304" pitchFamily="18" charset="0"/>
              </a:rPr>
              <a:t>.</a:t>
            </a: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AE5FBC7A-901F-843C-E3C1-3AD48FC8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D5CE81-8003-36CA-59DB-159118404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63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2150" y="785813"/>
            <a:ext cx="10229850" cy="5286375"/>
          </a:xfrm>
        </p:spPr>
        <p:txBody>
          <a:bodyPr>
            <a:normAutofit fontScale="85000" lnSpcReduction="20000"/>
          </a:bodyPr>
          <a:lstStyle/>
          <a:p>
            <a:pPr marL="0" indent="457189" algn="just">
              <a:buNone/>
            </a:pPr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2</a:t>
            </a:r>
            <a:r>
              <a:rPr lang="ru-RU" b="0" i="0" dirty="0">
                <a:solidFill>
                  <a:srgbClr val="020C22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. Определить, что пилотный проект предусматривает:</a:t>
            </a:r>
          </a:p>
          <a:p>
            <a:pPr marL="0" indent="457189" algn="just">
              <a:buNone/>
            </a:pPr>
            <a:r>
              <a:rPr lang="ru-RU" b="0" i="0" dirty="0">
                <a:solidFill>
                  <a:srgbClr val="020C22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а) установление следующих уровней высшего образования:</a:t>
            </a:r>
          </a:p>
          <a:p>
            <a:pPr marL="457189" lvl="1" indent="457189" algn="just">
              <a:buNone/>
            </a:pPr>
            <a:r>
              <a:rPr lang="ru-RU" b="0" i="0" dirty="0">
                <a:solidFill>
                  <a:srgbClr val="FF0000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базовое высшее образование;</a:t>
            </a:r>
          </a:p>
          <a:p>
            <a:pPr marL="457189" lvl="1" indent="457189" algn="just">
              <a:buNone/>
            </a:pPr>
            <a:r>
              <a:rPr lang="ru-RU" b="0" i="0" dirty="0">
                <a:solidFill>
                  <a:srgbClr val="FF0000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специализированное высшее образование;</a:t>
            </a:r>
          </a:p>
          <a:p>
            <a:pPr marL="0" indent="457189" algn="just">
              <a:buNone/>
            </a:pPr>
            <a:r>
              <a:rPr lang="ru-RU" b="0" i="0" dirty="0">
                <a:solidFill>
                  <a:srgbClr val="020C22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б) установление уровня профессионального образования – аспирантура;</a:t>
            </a:r>
          </a:p>
          <a:p>
            <a:pPr marL="0" indent="457189" algn="just">
              <a:buNone/>
            </a:pPr>
            <a:r>
              <a:rPr lang="ru-RU" b="0" i="0" dirty="0">
                <a:solidFill>
                  <a:srgbClr val="020C22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в) реализацию на уровне специализированного высшего образования программ магистратуры, программ ординатуры и программ ассистентуры-стажировки;</a:t>
            </a:r>
          </a:p>
          <a:p>
            <a:pPr marL="0" indent="457189" algn="just">
              <a:buNone/>
            </a:pPr>
            <a:r>
              <a:rPr lang="ru-RU" b="0" i="0" dirty="0">
                <a:solidFill>
                  <a:srgbClr val="020C22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г) срок освоения программ базового высшего образования </a:t>
            </a:r>
            <a:r>
              <a:rPr lang="ru-RU" b="0" i="0" dirty="0">
                <a:solidFill>
                  <a:srgbClr val="FF0000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от четырех до шести лет,</a:t>
            </a:r>
            <a:r>
              <a:rPr lang="ru-RU" b="0" i="0" dirty="0">
                <a:solidFill>
                  <a:srgbClr val="020C22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 программ магистратуры специализированного высшего образования </a:t>
            </a:r>
            <a:r>
              <a:rPr lang="ru-RU" b="0" i="0" dirty="0">
                <a:solidFill>
                  <a:srgbClr val="FF0000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от одного года до трех лет </a:t>
            </a:r>
            <a:r>
              <a:rPr lang="ru-RU" b="0" i="0" dirty="0">
                <a:solidFill>
                  <a:srgbClr val="020C22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в зависимости от направления подготовки, специальности и (или) профиля подготовки либо от конкретной квалификации, отрасли экономики или социальной сферы;</a:t>
            </a:r>
          </a:p>
          <a:p>
            <a:pPr marL="0" indent="457189" algn="just">
              <a:buNone/>
            </a:pPr>
            <a:r>
              <a:rPr lang="ru-RU" b="0" i="0" dirty="0">
                <a:solidFill>
                  <a:srgbClr val="020C22"/>
                </a:solidFill>
                <a:effectLst/>
                <a:latin typeface="PT Astra Sans" panose="020B0603020203020204" pitchFamily="34" charset="-52"/>
                <a:ea typeface="PT Astra Sans" panose="020B0603020203020204" pitchFamily="34" charset="-52"/>
              </a:rPr>
              <a:t>д) обучение лиц, имеющих высшее образование – специалитет, по программам магистратуры специализированного высшего образования. Такое обучение не является для указанных лиц получением второго или последующего высшего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909B1E0-E9D5-FCC7-657A-A8C2BFCE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C109F6-EA15-127D-095D-FC2D991C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7295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/>
          </a:bodyPr>
          <a:lstStyle/>
          <a:p>
            <a:pPr indent="457189" algn="just">
              <a:lnSpc>
                <a:spcPct val="130000"/>
              </a:lnSpc>
              <a:buNone/>
              <a:tabLst>
                <a:tab pos="3705133" algn="l"/>
              </a:tabLst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5.2.М.4. В рамках освоения программы магистратуры выпускники могут готовиться к решению задач профессиональной деятельности следующих типов: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endParaRPr lang="ru-RU" sz="24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научно-исследовательский;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технологический;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организационно-управленческий;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проектный;</a:t>
            </a:r>
          </a:p>
          <a:p>
            <a:pPr indent="457189" algn="just">
              <a:lnSpc>
                <a:spcPct val="100000"/>
              </a:lnSpc>
              <a:spcBef>
                <a:spcPts val="0"/>
              </a:spcBef>
              <a:buNone/>
              <a:tabLst>
                <a:tab pos="3705133" algn="l"/>
              </a:tabLst>
            </a:pP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педагогический.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E83F1F7F-2A83-6CB2-6AEE-B5D18454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48BC33-46B9-CAB3-8138-0843F9DC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8997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457189" algn="just"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5.1.М.5. Структура и объем программы магистратуры: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98DC1FD-19B2-1EC6-047E-4ECFD42AE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52664"/>
              </p:ext>
            </p:extLst>
          </p:nvPr>
        </p:nvGraphicFramePr>
        <p:xfrm>
          <a:off x="2035630" y="2010216"/>
          <a:ext cx="8120743" cy="2645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289">
                  <a:extLst>
                    <a:ext uri="{9D8B030D-6E8A-4147-A177-3AD203B41FA5}">
                      <a16:colId xmlns:a16="http://schemas.microsoft.com/office/drawing/2014/main" val="2870535658"/>
                    </a:ext>
                  </a:extLst>
                </a:gridCol>
                <a:gridCol w="3620223">
                  <a:extLst>
                    <a:ext uri="{9D8B030D-6E8A-4147-A177-3AD203B41FA5}">
                      <a16:colId xmlns:a16="http://schemas.microsoft.com/office/drawing/2014/main" val="277849054"/>
                    </a:ext>
                  </a:extLst>
                </a:gridCol>
                <a:gridCol w="3190231">
                  <a:extLst>
                    <a:ext uri="{9D8B030D-6E8A-4147-A177-3AD203B41FA5}">
                      <a16:colId xmlns:a16="http://schemas.microsoft.com/office/drawing/2014/main" val="1767455615"/>
                    </a:ext>
                  </a:extLst>
                </a:gridCol>
              </a:tblGrid>
              <a:tr h="9144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Структура программы </a:t>
                      </a:r>
                      <a:b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</a:br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базового высшего образования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Объем программы базового высшего образования и ее блоков в з.е.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676877"/>
                  </a:ext>
                </a:extLst>
              </a:tr>
              <a:tr h="408348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Дисциплины (модули)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…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340105"/>
                  </a:ext>
                </a:extLst>
              </a:tr>
              <a:tr h="408348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Практика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Не менее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74661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indent="166370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Блок 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6370"/>
                      <a:r>
                        <a:rPr lang="ru-RU" sz="2000" dirty="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Государственная итоговая аттестация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…..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08906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indent="166370"/>
                      <a:r>
                        <a:rPr lang="ru-RU" sz="2000"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120 </a:t>
                      </a: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(60)?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095664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E3146C-4BD6-5B7B-ED02-9329BF8E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4D8D9-CB2D-1032-CB51-C11C2274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51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3860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/>
          </a:bodyPr>
          <a:lstStyle/>
          <a:p>
            <a:pPr marL="0" indent="457189" algn="just"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5.1.М.6. Блок 2 «Практика» предусматривает следующие типы практики: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Типы учебной практики: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ознакомительная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технологическая практика.</a:t>
            </a:r>
            <a:endParaRPr lang="ru-RU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Типы производственной практики: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организационно-управленческая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педагогическая практика;</a:t>
            </a:r>
          </a:p>
          <a:p>
            <a:pPr lvl="1" indent="0" algn="just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преддипломная практика, в том числе научно-исследовательская работа.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1E474B2-99F2-D020-5799-0CC6E86A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E51CF3-589E-1AD7-D2EA-4276B36D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52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9737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5.1.М.7. Программа магистратуры должна устанавливать следующие общепрофессиональные компетенции и результаты обучения по их достижению по направлению подготовки </a:t>
            </a:r>
            <a:r>
              <a:rPr lang="ru-RU" sz="2400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28.02 Технологии производства продуктов питания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8420A3-D830-A5BE-CF55-D3D963C9F274}"/>
              </a:ext>
            </a:extLst>
          </p:cNvPr>
          <p:cNvGraphicFramePr>
            <a:graphicFrameLocks noGrp="1"/>
          </p:cNvGraphicFramePr>
          <p:nvPr/>
        </p:nvGraphicFramePr>
        <p:xfrm>
          <a:off x="1785257" y="2100943"/>
          <a:ext cx="9797144" cy="41360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52899">
                  <a:extLst>
                    <a:ext uri="{9D8B030D-6E8A-4147-A177-3AD203B41FA5}">
                      <a16:colId xmlns:a16="http://schemas.microsoft.com/office/drawing/2014/main" val="4033481939"/>
                    </a:ext>
                  </a:extLst>
                </a:gridCol>
                <a:gridCol w="1835299">
                  <a:extLst>
                    <a:ext uri="{9D8B030D-6E8A-4147-A177-3AD203B41FA5}">
                      <a16:colId xmlns:a16="http://schemas.microsoft.com/office/drawing/2014/main" val="3862001099"/>
                    </a:ext>
                  </a:extLst>
                </a:gridCol>
                <a:gridCol w="3304473">
                  <a:extLst>
                    <a:ext uri="{9D8B030D-6E8A-4147-A177-3AD203B41FA5}">
                      <a16:colId xmlns:a16="http://schemas.microsoft.com/office/drawing/2014/main" val="680517559"/>
                    </a:ext>
                  </a:extLst>
                </a:gridCol>
                <a:gridCol w="3304473">
                  <a:extLst>
                    <a:ext uri="{9D8B030D-6E8A-4147-A177-3AD203B41FA5}">
                      <a16:colId xmlns:a16="http://schemas.microsoft.com/office/drawing/2014/main" val="1395469615"/>
                    </a:ext>
                  </a:extLst>
                </a:gridCol>
              </a:tblGrid>
              <a:tr h="2844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Код</a:t>
                      </a:r>
                    </a:p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ОПК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Формулировка ОПК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Результаты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058714"/>
                  </a:ext>
                </a:extLst>
              </a:tr>
              <a:tr h="303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знать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>
                          <a:solidFill>
                            <a:schemeClr val="tx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уметь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94258"/>
                  </a:ext>
                </a:extLst>
              </a:tr>
              <a:tr h="3542836"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7200" algn="just">
                        <a:lnSpc>
                          <a:spcPct val="100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7200" algn="just">
                        <a:lnSpc>
                          <a:spcPct val="100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PT Astra Sans" panose="020B0603020203020204" pitchFamily="34" charset="-52"/>
                        <a:ea typeface="PT Astra Sans" panose="020B0603020203020204" pitchFamily="34" charset="-5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47877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67856F-08EF-0758-0F26-A3F0A3C1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89CAA2-24DC-A876-D656-A372C9DC8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53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7407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74371" y="517783"/>
            <a:ext cx="9967059" cy="5360504"/>
          </a:xfrm>
        </p:spPr>
        <p:txBody>
          <a:bodyPr>
            <a:normAutofit fontScale="32500" lnSpcReduction="20000"/>
          </a:bodyPr>
          <a:lstStyle/>
          <a:p>
            <a:pPr marL="0" indent="457189" algn="just">
              <a:spcBef>
                <a:spcPts val="200"/>
              </a:spcBef>
              <a:spcAft>
                <a:spcPts val="400"/>
              </a:spcAft>
              <a:buNone/>
            </a:pPr>
            <a:r>
              <a:rPr lang="ru-RU" sz="7400" dirty="0">
                <a:solidFill>
                  <a:schemeClr val="accent2">
                    <a:lumMod val="75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5.1.М.8. При разработке образовательной программы Организация выбирает направленность (профиль) образовательной программы из следующего перечня: </a:t>
            </a:r>
          </a:p>
          <a:p>
            <a:pPr marL="0" indent="457189" algn="just">
              <a:spcBef>
                <a:spcPts val="200"/>
              </a:spcBef>
              <a:spcAft>
                <a:spcPts val="400"/>
              </a:spcAft>
              <a:buNone/>
            </a:pPr>
            <a:endParaRPr lang="en-US" sz="7400" dirty="0">
              <a:solidFill>
                <a:schemeClr val="accent2">
                  <a:lumMod val="75000"/>
                </a:schemeClr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Продукты питания из растительного сырья;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Продукты питания животного происхождения;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Технология продукции и организация общественного питания (Индустрия питания); </a:t>
            </a:r>
            <a:endParaRPr lang="en-US" sz="7400" i="1" dirty="0">
              <a:solidFill>
                <a:schemeClr val="accent2">
                  <a:lumMod val="50000"/>
                </a:schemeClr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Высокотехнологичные производства пищевых продуктов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r>
              <a:rPr lang="ru-RU" sz="7400" i="1" dirty="0">
                <a:solidFill>
                  <a:schemeClr val="accent2">
                    <a:lumMod val="50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функционального и специализированного назначения.</a:t>
            </a:r>
          </a:p>
          <a:p>
            <a:pPr marL="457189" lvl="1" indent="0" algn="just">
              <a:lnSpc>
                <a:spcPct val="70000"/>
              </a:lnSpc>
              <a:spcBef>
                <a:spcPts val="200"/>
              </a:spcBef>
              <a:spcAft>
                <a:spcPts val="400"/>
              </a:spcAft>
              <a:buNone/>
              <a:tabLst>
                <a:tab pos="906757" algn="l"/>
              </a:tabLst>
            </a:pPr>
            <a:endParaRPr lang="ru-RU" sz="7400" i="1" dirty="0">
              <a:solidFill>
                <a:schemeClr val="accent2">
                  <a:lumMod val="50000"/>
                </a:schemeClr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457189" algn="just">
              <a:spcBef>
                <a:spcPts val="200"/>
              </a:spcBef>
              <a:spcAft>
                <a:spcPts val="400"/>
              </a:spcAft>
              <a:buNone/>
            </a:pPr>
            <a:r>
              <a:rPr lang="ru-RU" sz="7400" dirty="0">
                <a:solidFill>
                  <a:schemeClr val="accent2">
                    <a:lumMod val="75000"/>
                  </a:schemeClr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Образовательная организация может выбрать иные направленности (профили). Вид направленности (профиля) определяется образовательной организацией по согласованию с работодателями или Советом по профессиональным квалификациям химического и биотехнологического комплекса.</a:t>
            </a:r>
            <a:endParaRPr lang="ru-RU" dirty="0">
              <a:solidFill>
                <a:srgbClr val="FF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BBCCB4-C282-FEDE-ED79-9D04F897B5C3}"/>
              </a:ext>
            </a:extLst>
          </p:cNvPr>
          <p:cNvSpPr/>
          <p:nvPr/>
        </p:nvSpPr>
        <p:spPr>
          <a:xfrm>
            <a:off x="1774371" y="391887"/>
            <a:ext cx="9967059" cy="548640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42B350-52D8-06DB-466A-E1B43566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291142-4D5E-0227-3CE8-61C9A687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1031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endParaRPr lang="en-US" sz="40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endParaRPr lang="en-US" sz="4000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 algn="ctr">
              <a:buNone/>
            </a:pPr>
            <a:r>
              <a:rPr lang="ru-RU" sz="4000" dirty="0">
                <a:latin typeface="PT Astra Sans" panose="020B0603020203020204" pitchFamily="34" charset="-52"/>
                <a:ea typeface="PT Astra Sans" panose="020B0603020203020204" pitchFamily="34" charset="-52"/>
              </a:rPr>
              <a:t>Спасибо за внимание!</a:t>
            </a:r>
          </a:p>
          <a:p>
            <a:endParaRPr lang="ru-RU" sz="4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					</a:t>
            </a: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Рем Равильевич Биглов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			     		 зам. Председателя ФУМО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spc="-2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		     </a:t>
            </a:r>
            <a:endParaRPr lang="en-US" sz="2400" spc="-20" dirty="0">
              <a:solidFill>
                <a:srgbClr val="000000"/>
              </a:solidFill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spc="-2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		         </a:t>
            </a:r>
            <a:r>
              <a:rPr lang="ru-RU" sz="2400" i="1" spc="-2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				</a:t>
            </a:r>
            <a:r>
              <a:rPr lang="en-US" sz="2400" i="1" spc="-2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biglovrem@yandex.ru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spc="-2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		    </a:t>
            </a:r>
            <a:r>
              <a:rPr lang="en-US" sz="2400" i="1" spc="-2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  </a:t>
            </a:r>
            <a:r>
              <a:rPr lang="ru-RU" sz="2400" i="1" spc="-2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				 </a:t>
            </a:r>
            <a:r>
              <a:rPr lang="en-US" sz="2400" i="1" spc="-2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prezidium@umo19.ru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F97B26B-ACC9-1C25-453F-F85B9C74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807F12-70C5-8C5C-2064-2100DDFA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55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97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 fontScale="85000" lnSpcReduction="20000"/>
          </a:bodyPr>
          <a:lstStyle/>
          <a:p>
            <a:pPr marL="0" indent="457189" algn="just">
              <a:buNone/>
            </a:pPr>
            <a:r>
              <a:rPr lang="ru-RU" dirty="0">
                <a:solidFill>
                  <a:srgbClr val="020C22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7. Правительству Российской Федерации:</a:t>
            </a:r>
          </a:p>
          <a:p>
            <a:pPr marL="0" indent="457189" algn="just">
              <a:buNone/>
            </a:pPr>
            <a:r>
              <a:rPr lang="ru-RU" dirty="0">
                <a:solidFill>
                  <a:srgbClr val="020C22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а) </a:t>
            </a:r>
            <a:r>
              <a:rPr lang="ru-RU" dirty="0">
                <a:solidFill>
                  <a:srgbClr val="00B05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в 2-месячный срок определить порядок реализации пилотного проекта, в том числе </a:t>
            </a:r>
            <a:r>
              <a:rPr lang="ru-RU" dirty="0">
                <a:solidFill>
                  <a:srgbClr val="020C22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порядок перераспределения участниками пилотного проекта установленных им контрольных цифр приема на обучение по укрупненным группам специальностей и направлений подготовки, группам научных специальностей за счет бюджетных ассигнований федерального бюджета, порядок приема на обучение, организации и осуществления образовательной деятельности по программам базового высшего образования, специализированного высшего образования и аспирантуры, </a:t>
            </a:r>
            <a:r>
              <a:rPr lang="ru-RU" dirty="0">
                <a:solidFill>
                  <a:srgbClr val="00B05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перечни специальностей и направлений подготовки, научных специальностей,</a:t>
            </a:r>
            <a:r>
              <a:rPr lang="ru-RU" dirty="0">
                <a:solidFill>
                  <a:srgbClr val="020C22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а также критерии эффективности образовательного процесса при реализации пилотного проекта;</a:t>
            </a:r>
          </a:p>
          <a:p>
            <a:pPr marL="0" indent="457189" algn="just">
              <a:buNone/>
            </a:pPr>
            <a:r>
              <a:rPr lang="ru-RU" dirty="0">
                <a:solidFill>
                  <a:srgbClr val="020C22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б) </a:t>
            </a: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определить соответствие уровней образования, установленных подпунктами «а» и «б» пункта 2 </a:t>
            </a:r>
            <a:r>
              <a:rPr lang="ru-RU" dirty="0">
                <a:solidFill>
                  <a:srgbClr val="020C22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настоящего Указа, и соответствующих им программ уровням образования и образовательным программам высшего образования, предусмотренным соответственно частью 5 статьи 10 и частью 3 статьи 12 Федерального закона от 29 декабря 2012 г. № 273-ФЗ «Об образовании в Российской Федерации»;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94008058-A7E1-6B5C-247E-9D316B6F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9F932A-1352-DA33-A602-1C82EDA1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07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Особенности ФГОС 4 поколения:</a:t>
            </a:r>
          </a:p>
          <a:p>
            <a:pPr marL="0" indent="0" algn="just">
              <a:buNone/>
            </a:pPr>
            <a:endParaRPr lang="ru-RU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>
                <a:latin typeface="PT Astra Sans" panose="020B0603020203020204" pitchFamily="34" charset="-52"/>
                <a:ea typeface="PT Astra Sans" panose="020B0603020203020204" pitchFamily="34" charset="-52"/>
              </a:rPr>
              <a:t>ФГОСы</a:t>
            </a: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 должны создаваться по УГН; ГОС на бакалавриат, специалитет и магистратуру будет единым.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Выделяются 4 вида компетенций: </a:t>
            </a: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универсальные</a:t>
            </a: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 (для области образования), </a:t>
            </a: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базовые</a:t>
            </a: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 – на УГН (формируют ФУМО), </a:t>
            </a: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общепрофессиональные</a:t>
            </a: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 (по направлению подготовки или специальности) и </a:t>
            </a:r>
            <a:r>
              <a:rPr lang="ru-RU" dirty="0">
                <a:solidFill>
                  <a:srgbClr val="FF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профессиональные</a:t>
            </a: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 (по конкретной образовательной программе, на основе </a:t>
            </a:r>
            <a:r>
              <a:rPr lang="ru-RU" dirty="0" err="1">
                <a:latin typeface="PT Astra Sans" panose="020B0603020203020204" pitchFamily="34" charset="-52"/>
                <a:ea typeface="PT Astra Sans" panose="020B0603020203020204" pitchFamily="34" charset="-52"/>
              </a:rPr>
              <a:t>профстандартов</a:t>
            </a:r>
            <a:r>
              <a:rPr lang="ru-RU" dirty="0">
                <a:latin typeface="PT Astra Sans" panose="020B0603020203020204" pitchFamily="34" charset="-52"/>
                <a:ea typeface="PT Astra Sans" panose="020B0603020203020204" pitchFamily="34" charset="-52"/>
              </a:rPr>
              <a:t> при наличии). За последние 2 вида компетенций отвечают вузы, при этом вузы вправе дополнить набор УК, БК и ОПК и (или) набор индикаторов этих компетенций с учетом направленности (профиля / специализации) ОП, приоритетов научно-технологического развития и плана мероприятия по реализации Стратегии НТР.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ru-RU" dirty="0">
              <a:latin typeface="PT Astra Sans" panose="020B0603020203020204" pitchFamily="34" charset="-52"/>
              <a:ea typeface="PT Astra Sans" panose="020B0603020203020204" pitchFamily="34" charset="-5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5B41B17-B92B-C716-C206-CE2AA89D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50973C-40FA-56F2-DD62-DCE2EB3C0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68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 algn="r"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к письму Минобрнауки России</a:t>
            </a:r>
          </a:p>
          <a:p>
            <a:pPr marL="0" indent="0" algn="r"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от</a:t>
            </a:r>
            <a:r>
              <a:rPr lang="ru-RU" sz="1600" dirty="0">
                <a:solidFill>
                  <a:srgbClr val="000000"/>
                </a:solidFill>
                <a:latin typeface="PT Astra Sans" panose="020B0603020203020204" pitchFamily="34" charset="-52"/>
                <a:ea typeface="PT Astra Sans" panose="020B0603020203020204" pitchFamily="34" charset="-52"/>
              </a:rPr>
              <a:t> 02.05.2023 № МН-5/169012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ПЕРЕЧЕНЬ 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направлений высшего образования по программам базового высшего образования, программам магистратуры, программам ординатуры и программам ассистентуры-стажировки 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8A3A6E0C-2359-3430-98A8-ED081B86D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56538"/>
              </p:ext>
            </p:extLst>
          </p:nvPr>
        </p:nvGraphicFramePr>
        <p:xfrm>
          <a:off x="1916203" y="1922132"/>
          <a:ext cx="9419775" cy="420188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8031">
                  <a:extLst>
                    <a:ext uri="{9D8B030D-6E8A-4147-A177-3AD203B41FA5}">
                      <a16:colId xmlns:a16="http://schemas.microsoft.com/office/drawing/2014/main" val="2094581341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1964065497"/>
                    </a:ext>
                  </a:extLst>
                </a:gridCol>
                <a:gridCol w="2118767">
                  <a:extLst>
                    <a:ext uri="{9D8B030D-6E8A-4147-A177-3AD203B41FA5}">
                      <a16:colId xmlns:a16="http://schemas.microsoft.com/office/drawing/2014/main" val="4284847196"/>
                    </a:ext>
                  </a:extLst>
                </a:gridCol>
                <a:gridCol w="395833">
                  <a:extLst>
                    <a:ext uri="{9D8B030D-6E8A-4147-A177-3AD203B41FA5}">
                      <a16:colId xmlns:a16="http://schemas.microsoft.com/office/drawing/2014/main" val="3339580094"/>
                    </a:ext>
                  </a:extLst>
                </a:gridCol>
                <a:gridCol w="1705111">
                  <a:extLst>
                    <a:ext uri="{9D8B030D-6E8A-4147-A177-3AD203B41FA5}">
                      <a16:colId xmlns:a16="http://schemas.microsoft.com/office/drawing/2014/main" val="1316080748"/>
                    </a:ext>
                  </a:extLst>
                </a:gridCol>
                <a:gridCol w="1699699">
                  <a:extLst>
                    <a:ext uri="{9D8B030D-6E8A-4147-A177-3AD203B41FA5}">
                      <a16:colId xmlns:a16="http://schemas.microsoft.com/office/drawing/2014/main" val="2749972367"/>
                    </a:ext>
                  </a:extLst>
                </a:gridCol>
                <a:gridCol w="1569963">
                  <a:extLst>
                    <a:ext uri="{9D8B030D-6E8A-4147-A177-3AD203B41FA5}">
                      <a16:colId xmlns:a16="http://schemas.microsoft.com/office/drawing/2014/main" val="1369951633"/>
                    </a:ext>
                  </a:extLst>
                </a:gridCol>
              </a:tblGrid>
              <a:tr h="985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Коды УГН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Коды </a:t>
                      </a:r>
                      <a:r>
                        <a:rPr lang="ru-RU" sz="1600" b="0" i="0" u="none" strike="noStrike" kern="1200" baseline="0" dirty="0" err="1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направ-лений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Наименования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областей образования,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УГН и направлений.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Наименование направлений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Уровень образования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Квалификация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Срок обучения по очной форме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20938"/>
                  </a:ext>
                </a:extLst>
              </a:tr>
              <a:tr h="391887">
                <a:tc rowSpan="5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БИОТЕХНОЛОГИИ И ПИЩЕВЫЕ ТЕХНОЛОГИИ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46384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Биотехнология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уровень базового высшего образования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уровень базового высшего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Биотехнолог?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5 лет?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329407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уровень магистратуры</a:t>
                      </a:r>
                      <a:endParaRPr lang="ru-RU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уровень магистратуры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Биотехнолог?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2 года?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96207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Технологии производства продуктов питания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уровень базового высшего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уровень базового высшего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Технолог?</a:t>
                      </a:r>
                    </a:p>
                    <a:p>
                      <a:pPr algn="ctr"/>
                      <a:r>
                        <a:rPr lang="ru-RU" sz="12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 производства продуктов питания?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5 лет?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913885"/>
                  </a:ext>
                </a:extLst>
              </a:tr>
              <a:tr h="944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уровень магистратуры</a:t>
                      </a:r>
                      <a:endParaRPr lang="ru-RU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уровень магистратуры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 производства продуктов питания?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2 года?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09125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0B47FA2-6D8C-5B4B-9DF2-8F10359B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B487B3-C737-E859-BE34-76E7A0CC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42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CC66F-07EC-CB42-8D1E-D39A6230E69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10749" y="785193"/>
            <a:ext cx="10230680" cy="5287617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Области профессиональной деятельности выпускников в соответствии с ФГОС 3++: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0F483E-5493-54FD-2C35-859105B07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689114"/>
            <a:ext cx="755375" cy="5287617"/>
          </a:xfrm>
          <a:prstGeom prst="rect">
            <a:avLst/>
          </a:prstGeom>
        </p:spPr>
      </p:pic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E28752FA-4A40-61B9-079C-EAEAE7B4A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80312"/>
              </p:ext>
            </p:extLst>
          </p:nvPr>
        </p:nvGraphicFramePr>
        <p:xfrm>
          <a:off x="1850571" y="1296609"/>
          <a:ext cx="9808035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607">
                  <a:extLst>
                    <a:ext uri="{9D8B030D-6E8A-4147-A177-3AD203B41FA5}">
                      <a16:colId xmlns:a16="http://schemas.microsoft.com/office/drawing/2014/main" val="3097719834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1030327597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1128203169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3835786249"/>
                    </a:ext>
                  </a:extLst>
                </a:gridCol>
                <a:gridCol w="1961607">
                  <a:extLst>
                    <a:ext uri="{9D8B030D-6E8A-4147-A177-3AD203B41FA5}">
                      <a16:colId xmlns:a16="http://schemas.microsoft.com/office/drawing/2014/main" val="874402238"/>
                    </a:ext>
                  </a:extLst>
                </a:gridCol>
              </a:tblGrid>
              <a:tr h="165608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19.03.01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Биотехнология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Продукты питания из растительного сырья</a:t>
                      </a:r>
                    </a:p>
                    <a:p>
                      <a:pPr algn="ctr"/>
                      <a:endParaRPr lang="ru-RU" sz="15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19 03 03 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Продукты питания животного происхождения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19.03.04 </a:t>
                      </a:r>
                    </a:p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Технология продукции и организация общественного питания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PT Astra Sans" panose="020B0603020203020204" pitchFamily="34" charset="-52"/>
                          <a:ea typeface="PT Astra Sans" panose="020B0603020203020204" pitchFamily="34" charset="-52"/>
                        </a:rPr>
                        <a:t>19.03.05 Высокотехнологичные производства пищевых продуктов функционального и специализированного назначения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6552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01 Образование и наука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01 Образование и наука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01 Образование и наука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01 Образование и наука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01 Образование и наука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049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02 Здравоохранение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33277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13 Сельское хозяйство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35677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14 Лесное хозяйство, охота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80502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15 Рыбоводство и рыболовство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PT Astra Sans" panose="020B0603020203020204" pitchFamily="34" charset="-52"/>
                          <a:ea typeface="PT Astra Sans" panose="020B0603020203020204" pitchFamily="34" charset="-52"/>
                          <a:cs typeface="+mn-cs"/>
                        </a:rPr>
                        <a:t>15 Рыбоводство и рыболовство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PT Astra Sans" panose="020B0603020203020204" pitchFamily="34" charset="-52"/>
                        <a:ea typeface="PT Astra Sans" panose="020B0603020203020204" pitchFamily="34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066759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50A765-459A-243B-4982-E0707B56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18-20 мая 2023 г.           заседание ФУМО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BD08A0-3B2E-F5D7-62DC-9182CD7D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EB73-3C65-40E2-8D41-953AD04C1CC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546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2179</TotalTime>
  <Words>4399</Words>
  <Application>Microsoft Office PowerPoint</Application>
  <PresentationFormat>Широкоэкранный</PresentationFormat>
  <Paragraphs>619</Paragraphs>
  <Slides>55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ITCFranklinGothicW10-Bk 862339</vt:lpstr>
      <vt:lpstr>PT Astra Sans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Рем Биглов</dc:creator>
  <cp:lastModifiedBy>Рем Биглов</cp:lastModifiedBy>
  <cp:revision>227</cp:revision>
  <cp:lastPrinted>2023-05-14T17:34:47Z</cp:lastPrinted>
  <dcterms:created xsi:type="dcterms:W3CDTF">2023-05-13T13:31:53Z</dcterms:created>
  <dcterms:modified xsi:type="dcterms:W3CDTF">2023-06-06T20:43:08Z</dcterms:modified>
</cp:coreProperties>
</file>