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vsd" ContentType="application/vnd.visio"/>
  <Default Extension="vsdx" ContentType="application/vnd.ms-visio.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4" r:id="rId7"/>
    <p:sldId id="261" r:id="rId8"/>
    <p:sldId id="262" r:id="rId9"/>
    <p:sldId id="263"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34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50C4A-9F3B-470D-A193-D328CF88E95A}" type="datetimeFigureOut">
              <a:rPr lang="ru-RU" smtClean="0"/>
              <a:t>10.09.2023</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531E95-6F2B-4E6E-A080-01AA54DD6679}" type="slidenum">
              <a:rPr lang="ru-RU" smtClean="0"/>
              <a:t>‹#›</a:t>
            </a:fld>
            <a:endParaRPr lang="ru-RU"/>
          </a:p>
        </p:txBody>
      </p:sp>
    </p:spTree>
    <p:extLst>
      <p:ext uri="{BB962C8B-B14F-4D97-AF65-F5344CB8AC3E}">
        <p14:creationId xmlns:p14="http://schemas.microsoft.com/office/powerpoint/2010/main" val="2601835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2EF81A-EDFE-02C7-F721-EB953868FAB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4DC982B7-227F-8DF1-C9BD-1F41EA00ED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DAD6AF3D-80F1-D055-76AE-138C99EDE554}"/>
              </a:ext>
            </a:extLst>
          </p:cNvPr>
          <p:cNvSpPr>
            <a:spLocks noGrp="1"/>
          </p:cNvSpPr>
          <p:nvPr>
            <p:ph type="dt" sz="half" idx="10"/>
          </p:nvPr>
        </p:nvSpPr>
        <p:spPr/>
        <p:txBody>
          <a:bodyPr/>
          <a:lstStyle/>
          <a:p>
            <a:fld id="{12A01E8B-E288-458F-9E5D-89CCD4D51398}" type="datetime1">
              <a:rPr lang="ru-RU" smtClean="0"/>
              <a:t>10.09.2023</a:t>
            </a:fld>
            <a:endParaRPr lang="ru-RU"/>
          </a:p>
        </p:txBody>
      </p:sp>
      <p:sp>
        <p:nvSpPr>
          <p:cNvPr id="5" name="Нижний колонтитул 4">
            <a:extLst>
              <a:ext uri="{FF2B5EF4-FFF2-40B4-BE49-F238E27FC236}">
                <a16:creationId xmlns:a16="http://schemas.microsoft.com/office/drawing/2014/main" id="{931404D4-8CA1-F86A-B466-EBAEC380D03E}"/>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BC0C20D9-AC64-D471-8D1D-92E70D7FCBE9}"/>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1296872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312062-BB5A-24AC-3643-3670E03AA0CB}"/>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D6E8C4A5-9DEE-3E2C-FC6C-0A65B65B2DC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E26A536-B4A8-C3E8-12DD-9D575AAC4232}"/>
              </a:ext>
            </a:extLst>
          </p:cNvPr>
          <p:cNvSpPr>
            <a:spLocks noGrp="1"/>
          </p:cNvSpPr>
          <p:nvPr>
            <p:ph type="dt" sz="half" idx="10"/>
          </p:nvPr>
        </p:nvSpPr>
        <p:spPr/>
        <p:txBody>
          <a:bodyPr/>
          <a:lstStyle/>
          <a:p>
            <a:fld id="{214254DA-6485-4E36-A71A-5D7330A57C34}" type="datetime1">
              <a:rPr lang="ru-RU" smtClean="0"/>
              <a:t>10.09.2023</a:t>
            </a:fld>
            <a:endParaRPr lang="ru-RU"/>
          </a:p>
        </p:txBody>
      </p:sp>
      <p:sp>
        <p:nvSpPr>
          <p:cNvPr id="5" name="Нижний колонтитул 4">
            <a:extLst>
              <a:ext uri="{FF2B5EF4-FFF2-40B4-BE49-F238E27FC236}">
                <a16:creationId xmlns:a16="http://schemas.microsoft.com/office/drawing/2014/main" id="{7DEBFC94-54FE-B251-9DE1-4E935D60AB9A}"/>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C48F0093-C866-FF81-2F69-9DB0714AA0D4}"/>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2524965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C58D863D-094E-AE66-7F56-2293D1F2386B}"/>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693407F5-2569-2FE4-B20C-63C65C880DE4}"/>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CC998ED-AEB9-B00D-43BA-464CE57E969A}"/>
              </a:ext>
            </a:extLst>
          </p:cNvPr>
          <p:cNvSpPr>
            <a:spLocks noGrp="1"/>
          </p:cNvSpPr>
          <p:nvPr>
            <p:ph type="dt" sz="half" idx="10"/>
          </p:nvPr>
        </p:nvSpPr>
        <p:spPr/>
        <p:txBody>
          <a:bodyPr/>
          <a:lstStyle/>
          <a:p>
            <a:fld id="{A43A2EA4-91C7-4931-8B44-6A30D6C888FB}" type="datetime1">
              <a:rPr lang="ru-RU" smtClean="0"/>
              <a:t>10.09.2023</a:t>
            </a:fld>
            <a:endParaRPr lang="ru-RU"/>
          </a:p>
        </p:txBody>
      </p:sp>
      <p:sp>
        <p:nvSpPr>
          <p:cNvPr id="5" name="Нижний колонтитул 4">
            <a:extLst>
              <a:ext uri="{FF2B5EF4-FFF2-40B4-BE49-F238E27FC236}">
                <a16:creationId xmlns:a16="http://schemas.microsoft.com/office/drawing/2014/main" id="{DB17C310-5732-8222-6AF7-6D619DA401CC}"/>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E9262CF5-AC9B-2454-8193-687303FA9599}"/>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124914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0AE17F-F5B6-9F48-191F-B517ECD02317}"/>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C6CBCB54-0F45-C22F-30A6-034E1EE9B752}"/>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4FBBA1E2-2BBA-AA6C-6A7B-04BD8A699849}"/>
              </a:ext>
            </a:extLst>
          </p:cNvPr>
          <p:cNvSpPr>
            <a:spLocks noGrp="1"/>
          </p:cNvSpPr>
          <p:nvPr>
            <p:ph type="dt" sz="half" idx="10"/>
          </p:nvPr>
        </p:nvSpPr>
        <p:spPr/>
        <p:txBody>
          <a:bodyPr/>
          <a:lstStyle/>
          <a:p>
            <a:fld id="{89CD7F7C-A95C-42FF-A089-37DAB0DC8197}" type="datetime1">
              <a:rPr lang="ru-RU" smtClean="0"/>
              <a:t>10.09.2023</a:t>
            </a:fld>
            <a:endParaRPr lang="ru-RU"/>
          </a:p>
        </p:txBody>
      </p:sp>
      <p:sp>
        <p:nvSpPr>
          <p:cNvPr id="5" name="Нижний колонтитул 4">
            <a:extLst>
              <a:ext uri="{FF2B5EF4-FFF2-40B4-BE49-F238E27FC236}">
                <a16:creationId xmlns:a16="http://schemas.microsoft.com/office/drawing/2014/main" id="{01E689AE-D2D3-7004-AFD4-BFE983834506}"/>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B01F2784-B302-62D2-8757-7B40135F41F6}"/>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4124380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3AB9F-0D93-9D19-2DAB-0CABDA2081ED}"/>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6BD8BB7D-9F79-85D2-2D65-1548DD2DB0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7BF71316-8F83-6372-F1EE-11BDEA50F1CF}"/>
              </a:ext>
            </a:extLst>
          </p:cNvPr>
          <p:cNvSpPr>
            <a:spLocks noGrp="1"/>
          </p:cNvSpPr>
          <p:nvPr>
            <p:ph type="dt" sz="half" idx="10"/>
          </p:nvPr>
        </p:nvSpPr>
        <p:spPr/>
        <p:txBody>
          <a:bodyPr/>
          <a:lstStyle/>
          <a:p>
            <a:fld id="{B3D60DF7-DB6B-4A53-B27E-1A0A1FE884FD}" type="datetime1">
              <a:rPr lang="ru-RU" smtClean="0"/>
              <a:t>10.09.2023</a:t>
            </a:fld>
            <a:endParaRPr lang="ru-RU"/>
          </a:p>
        </p:txBody>
      </p:sp>
      <p:sp>
        <p:nvSpPr>
          <p:cNvPr id="5" name="Нижний колонтитул 4">
            <a:extLst>
              <a:ext uri="{FF2B5EF4-FFF2-40B4-BE49-F238E27FC236}">
                <a16:creationId xmlns:a16="http://schemas.microsoft.com/office/drawing/2014/main" id="{07610A14-0171-4B6B-363F-30EF880786FE}"/>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D90F1E73-DF98-C831-C8FB-3F68E1AD5186}"/>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2403885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8E4990-03E6-0AA0-9C2B-FC5E7215E19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2424B409-6B1C-E701-961A-B21E290EE14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FAF38821-9FF3-A70C-9B20-7B8ACE40D4B8}"/>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610B65CC-7552-66C6-0CD2-04946B824CDA}"/>
              </a:ext>
            </a:extLst>
          </p:cNvPr>
          <p:cNvSpPr>
            <a:spLocks noGrp="1"/>
          </p:cNvSpPr>
          <p:nvPr>
            <p:ph type="dt" sz="half" idx="10"/>
          </p:nvPr>
        </p:nvSpPr>
        <p:spPr/>
        <p:txBody>
          <a:bodyPr/>
          <a:lstStyle/>
          <a:p>
            <a:fld id="{AAD34ACB-3077-4F0D-83EB-DB2306AD079A}" type="datetime1">
              <a:rPr lang="ru-RU" smtClean="0"/>
              <a:t>10.09.2023</a:t>
            </a:fld>
            <a:endParaRPr lang="ru-RU"/>
          </a:p>
        </p:txBody>
      </p:sp>
      <p:sp>
        <p:nvSpPr>
          <p:cNvPr id="6" name="Нижний колонтитул 5">
            <a:extLst>
              <a:ext uri="{FF2B5EF4-FFF2-40B4-BE49-F238E27FC236}">
                <a16:creationId xmlns:a16="http://schemas.microsoft.com/office/drawing/2014/main" id="{7392EF42-6777-BB8C-B26C-28DA79634F9C}"/>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7" name="Номер слайда 6">
            <a:extLst>
              <a:ext uri="{FF2B5EF4-FFF2-40B4-BE49-F238E27FC236}">
                <a16:creationId xmlns:a16="http://schemas.microsoft.com/office/drawing/2014/main" id="{F90BDD6A-02BA-9BE7-0DA3-FD8F86EEF47F}"/>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275202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20A559-A846-C83F-E6E9-F3E0AA65A6DD}"/>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6BB0B54E-CED0-A904-73F6-292D156139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8C71725-A685-CB11-D0DF-D7A20C6E8798}"/>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CF056E50-4E7D-50F7-972E-0D17EE2235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B3A68C0-6EFE-9F5F-1E19-0CF982370E6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FA0B9EAA-1568-1FC3-AAA9-0C639F86A3E6}"/>
              </a:ext>
            </a:extLst>
          </p:cNvPr>
          <p:cNvSpPr>
            <a:spLocks noGrp="1"/>
          </p:cNvSpPr>
          <p:nvPr>
            <p:ph type="dt" sz="half" idx="10"/>
          </p:nvPr>
        </p:nvSpPr>
        <p:spPr/>
        <p:txBody>
          <a:bodyPr/>
          <a:lstStyle/>
          <a:p>
            <a:fld id="{EDCF6661-7466-43EF-84C7-049A3D3707FF}" type="datetime1">
              <a:rPr lang="ru-RU" smtClean="0"/>
              <a:t>10.09.2023</a:t>
            </a:fld>
            <a:endParaRPr lang="ru-RU"/>
          </a:p>
        </p:txBody>
      </p:sp>
      <p:sp>
        <p:nvSpPr>
          <p:cNvPr id="8" name="Нижний колонтитул 7">
            <a:extLst>
              <a:ext uri="{FF2B5EF4-FFF2-40B4-BE49-F238E27FC236}">
                <a16:creationId xmlns:a16="http://schemas.microsoft.com/office/drawing/2014/main" id="{503E2E55-4E68-8848-3B31-935B45C3AA97}"/>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9" name="Номер слайда 8">
            <a:extLst>
              <a:ext uri="{FF2B5EF4-FFF2-40B4-BE49-F238E27FC236}">
                <a16:creationId xmlns:a16="http://schemas.microsoft.com/office/drawing/2014/main" id="{D49BCDDA-503B-48DA-6F2E-86CDF0AF381A}"/>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1995527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50171E-8AF2-BCA6-70B8-9659246A80A2}"/>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3B3ABA28-B57A-82DA-2767-12DF44D93EDD}"/>
              </a:ext>
            </a:extLst>
          </p:cNvPr>
          <p:cNvSpPr>
            <a:spLocks noGrp="1"/>
          </p:cNvSpPr>
          <p:nvPr>
            <p:ph type="dt" sz="half" idx="10"/>
          </p:nvPr>
        </p:nvSpPr>
        <p:spPr/>
        <p:txBody>
          <a:bodyPr/>
          <a:lstStyle/>
          <a:p>
            <a:fld id="{3114338D-F0E7-4DCB-9621-7CF91B0356A1}" type="datetime1">
              <a:rPr lang="ru-RU" smtClean="0"/>
              <a:t>10.09.2023</a:t>
            </a:fld>
            <a:endParaRPr lang="ru-RU"/>
          </a:p>
        </p:txBody>
      </p:sp>
      <p:sp>
        <p:nvSpPr>
          <p:cNvPr id="4" name="Нижний колонтитул 3">
            <a:extLst>
              <a:ext uri="{FF2B5EF4-FFF2-40B4-BE49-F238E27FC236}">
                <a16:creationId xmlns:a16="http://schemas.microsoft.com/office/drawing/2014/main" id="{A4CDF59E-52FC-6139-0028-D2E4A14F42D1}"/>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5" name="Номер слайда 4">
            <a:extLst>
              <a:ext uri="{FF2B5EF4-FFF2-40B4-BE49-F238E27FC236}">
                <a16:creationId xmlns:a16="http://schemas.microsoft.com/office/drawing/2014/main" id="{9F6534AB-53AF-60B1-078C-2D33C5D2C836}"/>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307833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0836258D-2DAA-6D8A-9728-72BF78E8736F}"/>
              </a:ext>
            </a:extLst>
          </p:cNvPr>
          <p:cNvSpPr>
            <a:spLocks noGrp="1"/>
          </p:cNvSpPr>
          <p:nvPr>
            <p:ph type="dt" sz="half" idx="10"/>
          </p:nvPr>
        </p:nvSpPr>
        <p:spPr/>
        <p:txBody>
          <a:bodyPr/>
          <a:lstStyle/>
          <a:p>
            <a:fld id="{6A391C18-EE57-44E1-A340-775B8518C742}" type="datetime1">
              <a:rPr lang="ru-RU" smtClean="0"/>
              <a:t>10.09.2023</a:t>
            </a:fld>
            <a:endParaRPr lang="ru-RU"/>
          </a:p>
        </p:txBody>
      </p:sp>
      <p:sp>
        <p:nvSpPr>
          <p:cNvPr id="3" name="Нижний колонтитул 2">
            <a:extLst>
              <a:ext uri="{FF2B5EF4-FFF2-40B4-BE49-F238E27FC236}">
                <a16:creationId xmlns:a16="http://schemas.microsoft.com/office/drawing/2014/main" id="{CDF39DFD-2A8B-BFAC-4EB8-F4678DC1226E}"/>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4" name="Номер слайда 3">
            <a:extLst>
              <a:ext uri="{FF2B5EF4-FFF2-40B4-BE49-F238E27FC236}">
                <a16:creationId xmlns:a16="http://schemas.microsoft.com/office/drawing/2014/main" id="{D8304C01-F372-EF9D-5801-F045F60593D8}"/>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2486920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3801BA8-29AF-F9E4-7725-34EC0825798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903F85F6-1CC1-E985-25F0-459953B278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E6005C5D-8517-7E88-17F1-55212A81CD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D6500ECE-F004-8D47-0B14-AD0996761A8F}"/>
              </a:ext>
            </a:extLst>
          </p:cNvPr>
          <p:cNvSpPr>
            <a:spLocks noGrp="1"/>
          </p:cNvSpPr>
          <p:nvPr>
            <p:ph type="dt" sz="half" idx="10"/>
          </p:nvPr>
        </p:nvSpPr>
        <p:spPr/>
        <p:txBody>
          <a:bodyPr/>
          <a:lstStyle/>
          <a:p>
            <a:fld id="{16870B16-DDCE-4288-9A2F-D268603FEC0B}" type="datetime1">
              <a:rPr lang="ru-RU" smtClean="0"/>
              <a:t>10.09.2023</a:t>
            </a:fld>
            <a:endParaRPr lang="ru-RU"/>
          </a:p>
        </p:txBody>
      </p:sp>
      <p:sp>
        <p:nvSpPr>
          <p:cNvPr id="6" name="Нижний колонтитул 5">
            <a:extLst>
              <a:ext uri="{FF2B5EF4-FFF2-40B4-BE49-F238E27FC236}">
                <a16:creationId xmlns:a16="http://schemas.microsoft.com/office/drawing/2014/main" id="{651A5F2B-B495-E4D0-DF7C-459E2EF70D1D}"/>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7" name="Номер слайда 6">
            <a:extLst>
              <a:ext uri="{FF2B5EF4-FFF2-40B4-BE49-F238E27FC236}">
                <a16:creationId xmlns:a16="http://schemas.microsoft.com/office/drawing/2014/main" id="{C0879AC5-B788-58BF-3209-8A77E761F19E}"/>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383154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BCA1395-210B-B68F-D0EA-2904348C9CB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CB0F3264-541B-62D4-3308-5C123F7ACCD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6FE1EE43-E565-06B8-829E-B6F93CE45F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603B99F-FF42-5D29-89A6-6B48CE247197}"/>
              </a:ext>
            </a:extLst>
          </p:cNvPr>
          <p:cNvSpPr>
            <a:spLocks noGrp="1"/>
          </p:cNvSpPr>
          <p:nvPr>
            <p:ph type="dt" sz="half" idx="10"/>
          </p:nvPr>
        </p:nvSpPr>
        <p:spPr/>
        <p:txBody>
          <a:bodyPr/>
          <a:lstStyle/>
          <a:p>
            <a:fld id="{7E117ADA-61DF-4C52-9A4F-DAD2723F496F}" type="datetime1">
              <a:rPr lang="ru-RU" smtClean="0"/>
              <a:t>10.09.2023</a:t>
            </a:fld>
            <a:endParaRPr lang="ru-RU"/>
          </a:p>
        </p:txBody>
      </p:sp>
      <p:sp>
        <p:nvSpPr>
          <p:cNvPr id="6" name="Нижний колонтитул 5">
            <a:extLst>
              <a:ext uri="{FF2B5EF4-FFF2-40B4-BE49-F238E27FC236}">
                <a16:creationId xmlns:a16="http://schemas.microsoft.com/office/drawing/2014/main" id="{EBA3340B-A579-A9DF-F33A-C7DA3A4CF214}"/>
              </a:ext>
            </a:extLst>
          </p:cNvPr>
          <p:cNvSpPr>
            <a:spLocks noGrp="1"/>
          </p:cNvSpPr>
          <p:nvPr>
            <p:ph type="ftr" sz="quarter" idx="11"/>
          </p:nvPr>
        </p:nvSpPr>
        <p:spPr/>
        <p:txBody>
          <a:bodyPr/>
          <a:lstStyle/>
          <a:p>
            <a:r>
              <a:rPr lang="ru-RU"/>
              <a:t>XI Международная научно-практическая конференция "Биогтехнология: наука и практика", Туапсе 2023</a:t>
            </a:r>
          </a:p>
        </p:txBody>
      </p:sp>
      <p:sp>
        <p:nvSpPr>
          <p:cNvPr id="7" name="Номер слайда 6">
            <a:extLst>
              <a:ext uri="{FF2B5EF4-FFF2-40B4-BE49-F238E27FC236}">
                <a16:creationId xmlns:a16="http://schemas.microsoft.com/office/drawing/2014/main" id="{9A3E401B-93A3-B559-40F1-18845D53C5A3}"/>
              </a:ext>
            </a:extLst>
          </p:cNvPr>
          <p:cNvSpPr>
            <a:spLocks noGrp="1"/>
          </p:cNvSpPr>
          <p:nvPr>
            <p:ph type="sldNum" sz="quarter" idx="12"/>
          </p:nvPr>
        </p:nvSpPr>
        <p:spPr/>
        <p:txBody>
          <a:bodyPr/>
          <a:lstStyle/>
          <a:p>
            <a:fld id="{4E3189DE-0BAD-40EF-8D6C-083BF686976D}" type="slidenum">
              <a:rPr lang="ru-RU" smtClean="0"/>
              <a:t>‹#›</a:t>
            </a:fld>
            <a:endParaRPr lang="ru-RU"/>
          </a:p>
        </p:txBody>
      </p:sp>
    </p:spTree>
    <p:extLst>
      <p:ext uri="{BB962C8B-B14F-4D97-AF65-F5344CB8AC3E}">
        <p14:creationId xmlns:p14="http://schemas.microsoft.com/office/powerpoint/2010/main" val="2494961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9542D25-4C83-96D6-C39E-E09B46EA91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C3620D21-D518-BA52-CFDF-560B77002F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CD78FD84-0ED1-CA56-0785-3678CA93A6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A20195-3326-49F1-AFE4-0C80280CEF71}" type="datetime1">
              <a:rPr lang="ru-RU" smtClean="0"/>
              <a:t>10.09.2023</a:t>
            </a:fld>
            <a:endParaRPr lang="ru-RU"/>
          </a:p>
        </p:txBody>
      </p:sp>
      <p:sp>
        <p:nvSpPr>
          <p:cNvPr id="5" name="Нижний колонтитул 4">
            <a:extLst>
              <a:ext uri="{FF2B5EF4-FFF2-40B4-BE49-F238E27FC236}">
                <a16:creationId xmlns:a16="http://schemas.microsoft.com/office/drawing/2014/main" id="{2D4119A3-85B8-D481-C49C-B547AE6D9F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XI Международная научно-практическая конференция "Биогтехнология: наука и практика", Туапсе 2023</a:t>
            </a:r>
          </a:p>
        </p:txBody>
      </p:sp>
      <p:sp>
        <p:nvSpPr>
          <p:cNvPr id="6" name="Номер слайда 5">
            <a:extLst>
              <a:ext uri="{FF2B5EF4-FFF2-40B4-BE49-F238E27FC236}">
                <a16:creationId xmlns:a16="http://schemas.microsoft.com/office/drawing/2014/main" id="{ACE7D8D7-34E1-3E24-A8C5-A05F577D87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3189DE-0BAD-40EF-8D6C-083BF686976D}" type="slidenum">
              <a:rPr lang="ru-RU" smtClean="0"/>
              <a:t>‹#›</a:t>
            </a:fld>
            <a:endParaRPr lang="ru-RU"/>
          </a:p>
        </p:txBody>
      </p:sp>
    </p:spTree>
    <p:extLst>
      <p:ext uri="{BB962C8B-B14F-4D97-AF65-F5344CB8AC3E}">
        <p14:creationId xmlns:p14="http://schemas.microsoft.com/office/powerpoint/2010/main" val="4186936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iglovrem@yandex.ru" TargetMode="External"/><Relationship Id="rId2" Type="http://schemas.openxmlformats.org/officeDocument/2006/relationships/hyperlink" Target="mailto:biglov@mirea.r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Visio_Drawing.vsdx"/><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oleObject" Target="../embeddings/Microsoft_Visio_2003-2010_Drawing.vsd"/><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package" Target="../embeddings/Microsoft_Visio_Drawing1.vsdx"/><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mailto:biglovrem@yandex.ru"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544F43-EA85-BEB3-2D31-79007889E713}"/>
              </a:ext>
            </a:extLst>
          </p:cNvPr>
          <p:cNvSpPr>
            <a:spLocks noGrp="1"/>
          </p:cNvSpPr>
          <p:nvPr>
            <p:ph type="ctrTitle"/>
          </p:nvPr>
        </p:nvSpPr>
        <p:spPr>
          <a:xfrm>
            <a:off x="1524000" y="704674"/>
            <a:ext cx="9144000" cy="2387600"/>
          </a:xfrm>
        </p:spPr>
        <p:txBody>
          <a:bodyPr>
            <a:normAutofit/>
          </a:bodyPr>
          <a:lstStyle/>
          <a:p>
            <a:pPr>
              <a:lnSpc>
                <a:spcPct val="107000"/>
              </a:lnSpc>
              <a:spcAft>
                <a:spcPts val="800"/>
              </a:spcAft>
            </a:pPr>
            <a:r>
              <a:rPr lang="ru-RU" sz="2800" b="1" dirty="0">
                <a:effectLst/>
                <a:latin typeface="Times New Roman" panose="02020603050405020304" pitchFamily="18" charset="0"/>
                <a:ea typeface="Calibri" panose="020F0502020204030204" pitchFamily="34" charset="0"/>
                <a:cs typeface="Calibri" panose="020F0502020204030204" pitchFamily="34" charset="0"/>
              </a:rPr>
              <a:t>ОПЫТ ИНФОРМАЦИОННОГО ОБЕСПЕЧЕНИЯ ПРОЕКТИРОВАНИЯ ОСНОВНОЙ ОБРАЗОВАТЕЛЬНОЙ ПРОГРАММЫ ПО НАПРАВЛЕНИЮ «БИОТЕХНОЛОГИЯ»</a:t>
            </a:r>
            <a:endParaRPr lang="ru-RU" sz="8000" dirty="0"/>
          </a:p>
        </p:txBody>
      </p:sp>
      <p:sp>
        <p:nvSpPr>
          <p:cNvPr id="3" name="Подзаголовок 2">
            <a:extLst>
              <a:ext uri="{FF2B5EF4-FFF2-40B4-BE49-F238E27FC236}">
                <a16:creationId xmlns:a16="http://schemas.microsoft.com/office/drawing/2014/main" id="{36566A9E-C651-601E-B96F-A4C49DFB468F}"/>
              </a:ext>
            </a:extLst>
          </p:cNvPr>
          <p:cNvSpPr>
            <a:spLocks noGrp="1"/>
          </p:cNvSpPr>
          <p:nvPr>
            <p:ph type="subTitle" idx="1"/>
          </p:nvPr>
        </p:nvSpPr>
        <p:spPr>
          <a:xfrm>
            <a:off x="6149622" y="3765727"/>
            <a:ext cx="5204178" cy="1655762"/>
          </a:xfrm>
        </p:spPr>
        <p:txBody>
          <a:bodyPr>
            <a:normAutofit fontScale="92500" lnSpcReduction="20000"/>
          </a:bodyPr>
          <a:lstStyle/>
          <a:p>
            <a:pPr algn="l"/>
            <a:r>
              <a:rPr lang="ru-RU" sz="2400" b="1" dirty="0">
                <a:effectLst/>
                <a:latin typeface="Times New Roman" panose="02020603050405020304" pitchFamily="18" charset="0"/>
                <a:ea typeface="Calibri" panose="020F0502020204030204" pitchFamily="34" charset="0"/>
                <a:cs typeface="Calibri" panose="020F0502020204030204" pitchFamily="34" charset="0"/>
              </a:rPr>
              <a:t>Биглов Р.Р., к.т.н., доцент, </a:t>
            </a:r>
            <a:br>
              <a:rPr lang="ru-RU" sz="2400" b="1" dirty="0">
                <a:effectLst/>
                <a:latin typeface="Times New Roman" panose="02020603050405020304" pitchFamily="18" charset="0"/>
                <a:ea typeface="Calibri" panose="020F0502020204030204" pitchFamily="34" charset="0"/>
                <a:cs typeface="Calibri" panose="020F0502020204030204" pitchFamily="34" charset="0"/>
              </a:rPr>
            </a:br>
            <a:r>
              <a:rPr lang="ru-RU" sz="2400" b="1" dirty="0">
                <a:effectLst/>
                <a:latin typeface="Times New Roman" panose="02020603050405020304" pitchFamily="18" charset="0"/>
                <a:ea typeface="Calibri" panose="020F0502020204030204" pitchFamily="34" charset="0"/>
                <a:cs typeface="Calibri" panose="020F0502020204030204" pitchFamily="34" charset="0"/>
              </a:rPr>
              <a:t>Кузнецов А.С., к.т.н.</a:t>
            </a:r>
          </a:p>
          <a:p>
            <a:pPr algn="l"/>
            <a:r>
              <a:rPr lang="ru-RU" dirty="0">
                <a:latin typeface="Calibri" panose="020F0502020204030204" pitchFamily="34" charset="0"/>
                <a:cs typeface="Calibri" panose="020F0502020204030204" pitchFamily="34" charset="0"/>
              </a:rPr>
              <a:t>ИТХТ им. М.В. Ломоносова </a:t>
            </a:r>
            <a:r>
              <a:rPr lang="ru-RU" dirty="0">
                <a:latin typeface="Calibri" panose="020F0502020204030204" pitchFamily="34" charset="0"/>
                <a:ea typeface="Calibri" panose="020F0502020204030204" pitchFamily="34" charset="0"/>
                <a:cs typeface="Calibri" panose="020F0502020204030204" pitchFamily="34" charset="0"/>
              </a:rPr>
              <a:t>РТУ - МИРЭА</a:t>
            </a:r>
            <a:br>
              <a:rPr lang="ru-RU" sz="2400" dirty="0">
                <a:effectLst/>
                <a:latin typeface="Calibri" panose="020F0502020204030204" pitchFamily="34" charset="0"/>
                <a:ea typeface="Calibri" panose="020F0502020204030204" pitchFamily="34" charset="0"/>
                <a:cs typeface="Calibri" panose="020F0502020204030204" pitchFamily="34" charset="0"/>
              </a:rPr>
            </a:br>
            <a:r>
              <a:rPr lang="en-US" sz="2400" dirty="0">
                <a:effectLst/>
                <a:latin typeface="Calibri" panose="020F0502020204030204" pitchFamily="34" charset="0"/>
                <a:ea typeface="Calibri" panose="020F0502020204030204" pitchFamily="34" charset="0"/>
                <a:cs typeface="Calibri" panose="020F0502020204030204" pitchFamily="34" charset="0"/>
                <a:hlinkClick r:id="rId2"/>
              </a:rPr>
              <a:t>biglov@mirea.ru</a:t>
            </a:r>
            <a:endParaRPr lang="en-US" sz="2400" dirty="0">
              <a:effectLst/>
              <a:latin typeface="Calibri" panose="020F0502020204030204" pitchFamily="34" charset="0"/>
              <a:ea typeface="Calibri" panose="020F0502020204030204" pitchFamily="34" charset="0"/>
              <a:cs typeface="Calibri" panose="020F0502020204030204" pitchFamily="34" charset="0"/>
            </a:endParaRPr>
          </a:p>
          <a:p>
            <a:pPr algn="l"/>
            <a:r>
              <a:rPr lang="en-US" dirty="0">
                <a:latin typeface="Calibri" panose="020F0502020204030204" pitchFamily="34" charset="0"/>
                <a:cs typeface="Calibri" panose="020F0502020204030204" pitchFamily="34" charset="0"/>
                <a:hlinkClick r:id="rId3"/>
              </a:rPr>
              <a:t>biglovrem@yandex.ru</a:t>
            </a:r>
            <a:r>
              <a:rPr lang="en-US" dirty="0">
                <a:latin typeface="Calibri" panose="020F0502020204030204" pitchFamily="34" charset="0"/>
                <a:cs typeface="Calibri" panose="020F0502020204030204" pitchFamily="34" charset="0"/>
              </a:rPr>
              <a:t> </a:t>
            </a:r>
            <a:endParaRPr lang="ru-RU" dirty="0"/>
          </a:p>
        </p:txBody>
      </p:sp>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1</a:t>
            </a:fld>
            <a:endParaRPr lang="ru-RU"/>
          </a:p>
        </p:txBody>
      </p:sp>
    </p:spTree>
    <p:extLst>
      <p:ext uri="{BB962C8B-B14F-4D97-AF65-F5344CB8AC3E}">
        <p14:creationId xmlns:p14="http://schemas.microsoft.com/office/powerpoint/2010/main" val="3006961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a:extLst>
              <a:ext uri="{FF2B5EF4-FFF2-40B4-BE49-F238E27FC236}">
                <a16:creationId xmlns:a16="http://schemas.microsoft.com/office/drawing/2014/main" id="{36566A9E-C651-601E-B96F-A4C49DFB468F}"/>
              </a:ext>
            </a:extLst>
          </p:cNvPr>
          <p:cNvSpPr>
            <a:spLocks noGrp="1"/>
          </p:cNvSpPr>
          <p:nvPr>
            <p:ph type="subTitle" idx="1"/>
          </p:nvPr>
        </p:nvSpPr>
        <p:spPr>
          <a:xfrm>
            <a:off x="891821" y="638704"/>
            <a:ext cx="10758311" cy="5446007"/>
          </a:xfrm>
        </p:spPr>
        <p:txBody>
          <a:bodyPr>
            <a:normAutofit lnSpcReduction="10000"/>
          </a:bodyPr>
          <a:lstStyle/>
          <a:p>
            <a:pPr indent="457200" algn="just"/>
            <a:r>
              <a:rPr lang="ru-RU" sz="2800" dirty="0">
                <a:effectLst/>
                <a:latin typeface="Times New Roman" panose="02020603050405020304" pitchFamily="18" charset="0"/>
                <a:ea typeface="Calibri" panose="020F0502020204030204" pitchFamily="34" charset="0"/>
              </a:rPr>
              <a:t>Современные процессы проектирования основных образовательных программ высшего образования неразрывно связаны с применением деятельностного и компетентностного подходов в обучении. </a:t>
            </a:r>
          </a:p>
          <a:p>
            <a:pPr indent="457200" algn="just"/>
            <a:r>
              <a:rPr lang="ru-RU" sz="2800" dirty="0">
                <a:effectLst/>
                <a:latin typeface="Times New Roman" panose="02020603050405020304" pitchFamily="18" charset="0"/>
                <a:ea typeface="Calibri" panose="020F0502020204030204" pitchFamily="34" charset="0"/>
              </a:rPr>
              <a:t>При разработке образовательных программ в соответствии с ФГОС ВО по направлениям подготовки используется большое число нормативно-регламентирующих документов. </a:t>
            </a:r>
          </a:p>
          <a:p>
            <a:pPr indent="457200" algn="just"/>
            <a:r>
              <a:rPr lang="ru-RU" sz="2800" dirty="0">
                <a:effectLst/>
                <a:latin typeface="Times New Roman" panose="02020603050405020304" pitchFamily="18" charset="0"/>
                <a:ea typeface="Calibri" panose="020F0502020204030204" pitchFamily="34" charset="0"/>
              </a:rPr>
              <a:t>Для создания основных образовательных программ высшего образования, отвечающих современных требованиям по качеству подготовки выпускников – молодых специалистов, требуется системное понимание иерархии документов в процессах проектирования основных образовательных программ (ООП), а также структуры информационных потоков в процессах их разработки</a:t>
            </a:r>
            <a:endParaRPr lang="ru-RU" sz="3600" dirty="0"/>
          </a:p>
        </p:txBody>
      </p:sp>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2</a:t>
            </a:fld>
            <a:endParaRPr lang="ru-RU"/>
          </a:p>
        </p:txBody>
      </p:sp>
    </p:spTree>
    <p:extLst>
      <p:ext uri="{BB962C8B-B14F-4D97-AF65-F5344CB8AC3E}">
        <p14:creationId xmlns:p14="http://schemas.microsoft.com/office/powerpoint/2010/main" val="2443100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544F43-EA85-BEB3-2D31-79007889E713}"/>
              </a:ext>
            </a:extLst>
          </p:cNvPr>
          <p:cNvSpPr>
            <a:spLocks noGrp="1"/>
          </p:cNvSpPr>
          <p:nvPr>
            <p:ph type="ctrTitle"/>
          </p:nvPr>
        </p:nvSpPr>
        <p:spPr>
          <a:xfrm>
            <a:off x="6629370" y="1556823"/>
            <a:ext cx="3780723" cy="2018716"/>
          </a:xfrm>
        </p:spPr>
        <p:txBody>
          <a:bodyPr>
            <a:normAutofit/>
          </a:bodyPr>
          <a:lstStyle/>
          <a:p>
            <a:pPr indent="457200">
              <a:lnSpc>
                <a:spcPct val="107000"/>
              </a:lnSpc>
              <a:spcAft>
                <a:spcPts val="800"/>
              </a:spcAft>
            </a:pPr>
            <a:r>
              <a:rPr lang="ru-RU" sz="2800" dirty="0">
                <a:effectLst/>
                <a:latin typeface="Times New Roman" panose="02020603050405020304" pitchFamily="18" charset="0"/>
                <a:ea typeface="Calibri" panose="020F0502020204030204" pitchFamily="34" charset="0"/>
              </a:rPr>
              <a:t>Иерархическая структура разработки ООП в нотации от общего к частному </a:t>
            </a:r>
            <a:endParaRPr lang="ru-RU" sz="12500" dirty="0"/>
          </a:p>
        </p:txBody>
      </p:sp>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3</a:t>
            </a:fld>
            <a:endParaRPr lang="ru-RU"/>
          </a:p>
        </p:txBody>
      </p:sp>
      <p:sp>
        <p:nvSpPr>
          <p:cNvPr id="8" name="Rectangle 4">
            <a:extLst>
              <a:ext uri="{FF2B5EF4-FFF2-40B4-BE49-F238E27FC236}">
                <a16:creationId xmlns:a16="http://schemas.microsoft.com/office/drawing/2014/main" id="{D09D8004-31CA-9D15-D443-6F1FDE326E03}"/>
              </a:ext>
            </a:extLst>
          </p:cNvPr>
          <p:cNvSpPr>
            <a:spLocks noChangeArrowheads="1"/>
          </p:cNvSpPr>
          <p:nvPr/>
        </p:nvSpPr>
        <p:spPr bwMode="auto">
          <a:xfrm>
            <a:off x="0" y="-1"/>
            <a:ext cx="3876769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9" name="Объект 8">
            <a:extLst>
              <a:ext uri="{FF2B5EF4-FFF2-40B4-BE49-F238E27FC236}">
                <a16:creationId xmlns:a16="http://schemas.microsoft.com/office/drawing/2014/main" id="{09FC40C2-A62F-67B3-425B-E90C86BC7B87}"/>
              </a:ext>
            </a:extLst>
          </p:cNvPr>
          <p:cNvGraphicFramePr>
            <a:graphicFrameLocks noChangeAspect="1"/>
          </p:cNvGraphicFramePr>
          <p:nvPr>
            <p:extLst>
              <p:ext uri="{D42A27DB-BD31-4B8C-83A1-F6EECF244321}">
                <p14:modId xmlns:p14="http://schemas.microsoft.com/office/powerpoint/2010/main" val="275063037"/>
              </p:ext>
            </p:extLst>
          </p:nvPr>
        </p:nvGraphicFramePr>
        <p:xfrm>
          <a:off x="1975556" y="188203"/>
          <a:ext cx="3329169" cy="6025662"/>
        </p:xfrm>
        <a:graphic>
          <a:graphicData uri="http://schemas.openxmlformats.org/presentationml/2006/ole">
            <mc:AlternateContent xmlns:mc="http://schemas.openxmlformats.org/markup-compatibility/2006">
              <mc:Choice xmlns:v="urn:schemas-microsoft-com:vml" Requires="v">
                <p:oleObj r:id="rId2" imgW="2981269" imgH="5410358" progId="Visio.Drawing.15">
                  <p:embed/>
                </p:oleObj>
              </mc:Choice>
              <mc:Fallback>
                <p:oleObj r:id="rId2" imgW="2981269" imgH="5410358" progId="Visio.Drawing.15">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5556" y="188203"/>
                        <a:ext cx="3329169" cy="6025662"/>
                      </a:xfrm>
                      <a:prstGeom prst="rect">
                        <a:avLst/>
                      </a:prstGeom>
                      <a:noFill/>
                    </p:spPr>
                  </p:pic>
                </p:oleObj>
              </mc:Fallback>
            </mc:AlternateContent>
          </a:graphicData>
        </a:graphic>
      </p:graphicFrame>
    </p:spTree>
    <p:extLst>
      <p:ext uri="{BB962C8B-B14F-4D97-AF65-F5344CB8AC3E}">
        <p14:creationId xmlns:p14="http://schemas.microsoft.com/office/powerpoint/2010/main" val="2462385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2544F43-EA85-BEB3-2D31-79007889E713}"/>
              </a:ext>
            </a:extLst>
          </p:cNvPr>
          <p:cNvSpPr>
            <a:spLocks noGrp="1"/>
          </p:cNvSpPr>
          <p:nvPr>
            <p:ph type="ctrTitle"/>
          </p:nvPr>
        </p:nvSpPr>
        <p:spPr>
          <a:xfrm>
            <a:off x="722489" y="1239396"/>
            <a:ext cx="10385778" cy="2429493"/>
          </a:xfrm>
        </p:spPr>
        <p:txBody>
          <a:bodyPr>
            <a:normAutofit/>
          </a:bodyPr>
          <a:lstStyle/>
          <a:p>
            <a:pPr indent="457200" algn="just">
              <a:lnSpc>
                <a:spcPct val="107000"/>
              </a:lnSpc>
              <a:spcAft>
                <a:spcPts val="800"/>
              </a:spcAft>
            </a:pPr>
            <a:r>
              <a:rPr lang="ru-RU" sz="2400" dirty="0">
                <a:effectLst/>
                <a:latin typeface="Times New Roman" panose="02020603050405020304" pitchFamily="18" charset="0"/>
                <a:ea typeface="Calibri" panose="020F0502020204030204" pitchFamily="34" charset="0"/>
              </a:rPr>
              <a:t>Для организации системного описания процессов разработки документации по основным образовательных программам были созданы модели информационной поддержки процесса проектирования основных образовательных программ на примере ФГОС ВО «Биотехнология». Обобщенная функциональная диаграмма процесса разработки ООП по ФГОС ВО «Биотехнология» приведена на рисунке </a:t>
            </a:r>
            <a:endParaRPr lang="ru-RU" sz="9600" dirty="0"/>
          </a:p>
        </p:txBody>
      </p:sp>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4</a:t>
            </a:fld>
            <a:endParaRPr lang="ru-RU"/>
          </a:p>
        </p:txBody>
      </p:sp>
    </p:spTree>
    <p:extLst>
      <p:ext uri="{BB962C8B-B14F-4D97-AF65-F5344CB8AC3E}">
        <p14:creationId xmlns:p14="http://schemas.microsoft.com/office/powerpoint/2010/main" val="2746161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5</a:t>
            </a:fld>
            <a:endParaRPr lang="ru-RU"/>
          </a:p>
        </p:txBody>
      </p:sp>
      <p:sp>
        <p:nvSpPr>
          <p:cNvPr id="8" name="Rectangle 4">
            <a:extLst>
              <a:ext uri="{FF2B5EF4-FFF2-40B4-BE49-F238E27FC236}">
                <a16:creationId xmlns:a16="http://schemas.microsoft.com/office/drawing/2014/main" id="{F1BDCA44-0A8D-840A-AFDE-65E723275A8F}"/>
              </a:ext>
            </a:extLst>
          </p:cNvPr>
          <p:cNvSpPr>
            <a:spLocks noChangeArrowheads="1"/>
          </p:cNvSpPr>
          <p:nvPr/>
        </p:nvSpPr>
        <p:spPr bwMode="auto">
          <a:xfrm>
            <a:off x="398005" y="468922"/>
            <a:ext cx="1963687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9" name="Объект 8">
            <a:extLst>
              <a:ext uri="{FF2B5EF4-FFF2-40B4-BE49-F238E27FC236}">
                <a16:creationId xmlns:a16="http://schemas.microsoft.com/office/drawing/2014/main" id="{CFE6F15B-D697-C919-7A18-36559DE60049}"/>
              </a:ext>
            </a:extLst>
          </p:cNvPr>
          <p:cNvGraphicFramePr>
            <a:graphicFrameLocks noChangeAspect="1"/>
          </p:cNvGraphicFramePr>
          <p:nvPr>
            <p:extLst>
              <p:ext uri="{D42A27DB-BD31-4B8C-83A1-F6EECF244321}">
                <p14:modId xmlns:p14="http://schemas.microsoft.com/office/powerpoint/2010/main" val="2269084058"/>
              </p:ext>
            </p:extLst>
          </p:nvPr>
        </p:nvGraphicFramePr>
        <p:xfrm>
          <a:off x="-727410" y="293078"/>
          <a:ext cx="10016129" cy="6096000"/>
        </p:xfrm>
        <a:graphic>
          <a:graphicData uri="http://schemas.openxmlformats.org/presentationml/2006/ole">
            <mc:AlternateContent xmlns:mc="http://schemas.openxmlformats.org/markup-compatibility/2006">
              <mc:Choice xmlns:v="urn:schemas-microsoft-com:vml" Requires="v">
                <p:oleObj r:id="rId2" imgW="4456789" imgH="2705203" progId="Visio.Drawing.11">
                  <p:embed/>
                </p:oleObj>
              </mc:Choice>
              <mc:Fallback>
                <p:oleObj r:id="rId2" imgW="4456789" imgH="2705203" progId="Visio.Drawing.11">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7410" y="293078"/>
                        <a:ext cx="10016129" cy="6096000"/>
                      </a:xfrm>
                      <a:prstGeom prst="rect">
                        <a:avLst/>
                      </a:prstGeom>
                      <a:noFill/>
                    </p:spPr>
                  </p:pic>
                </p:oleObj>
              </mc:Fallback>
            </mc:AlternateContent>
          </a:graphicData>
        </a:graphic>
      </p:graphicFrame>
      <p:sp>
        <p:nvSpPr>
          <p:cNvPr id="11" name="TextBox 10">
            <a:extLst>
              <a:ext uri="{FF2B5EF4-FFF2-40B4-BE49-F238E27FC236}">
                <a16:creationId xmlns:a16="http://schemas.microsoft.com/office/drawing/2014/main" id="{B93484CC-3F26-54B6-0CD4-7015682ED923}"/>
              </a:ext>
            </a:extLst>
          </p:cNvPr>
          <p:cNvSpPr txBox="1"/>
          <p:nvPr/>
        </p:nvSpPr>
        <p:spPr>
          <a:xfrm>
            <a:off x="8288880" y="4236075"/>
            <a:ext cx="3386640" cy="830997"/>
          </a:xfrm>
          <a:prstGeom prst="rect">
            <a:avLst/>
          </a:prstGeom>
          <a:noFill/>
        </p:spPr>
        <p:txBody>
          <a:bodyPr wrap="square">
            <a:spAutoFit/>
          </a:bodyPr>
          <a:lstStyle/>
          <a:p>
            <a:r>
              <a:rPr lang="ru-RU" sz="2400" i="1" dirty="0">
                <a:effectLst/>
                <a:latin typeface="Times New Roman" panose="02020603050405020304" pitchFamily="18" charset="0"/>
                <a:ea typeface="Calibri" panose="020F0502020204030204" pitchFamily="34" charset="0"/>
              </a:rPr>
              <a:t>Диаграмма уровня АО – проектирование ООП.</a:t>
            </a:r>
            <a:endParaRPr lang="ru-RU" sz="2400" dirty="0"/>
          </a:p>
        </p:txBody>
      </p:sp>
    </p:spTree>
    <p:extLst>
      <p:ext uri="{BB962C8B-B14F-4D97-AF65-F5344CB8AC3E}">
        <p14:creationId xmlns:p14="http://schemas.microsoft.com/office/powerpoint/2010/main" val="4144966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6</a:t>
            </a:fld>
            <a:endParaRPr lang="ru-RU"/>
          </a:p>
        </p:txBody>
      </p:sp>
      <p:sp>
        <p:nvSpPr>
          <p:cNvPr id="3" name="TextBox 2">
            <a:extLst>
              <a:ext uri="{FF2B5EF4-FFF2-40B4-BE49-F238E27FC236}">
                <a16:creationId xmlns:a16="http://schemas.microsoft.com/office/drawing/2014/main" id="{7E2B0261-ECBF-4F7F-F5A6-740BFDA35F16}"/>
              </a:ext>
            </a:extLst>
          </p:cNvPr>
          <p:cNvSpPr txBox="1"/>
          <p:nvPr/>
        </p:nvSpPr>
        <p:spPr>
          <a:xfrm>
            <a:off x="1117599" y="869244"/>
            <a:ext cx="10329333" cy="2246769"/>
          </a:xfrm>
          <a:prstGeom prst="rect">
            <a:avLst/>
          </a:prstGeom>
          <a:noFill/>
        </p:spPr>
        <p:txBody>
          <a:bodyPr wrap="square">
            <a:spAutoFit/>
          </a:bodyPr>
          <a:lstStyle/>
          <a:p>
            <a:pPr indent="457200" algn="just"/>
            <a:r>
              <a:rPr lang="ru-RU" sz="2800" dirty="0">
                <a:effectLst/>
                <a:latin typeface="Times New Roman" panose="02020603050405020304" pitchFamily="18" charset="0"/>
                <a:ea typeface="Calibri" panose="020F0502020204030204" pitchFamily="34" charset="0"/>
              </a:rPr>
              <a:t>Далее была выполнена функциональная декомпозиция обобщенной диаграммы процессов разработки и приведена функциональная диаграмма, описывающая основные этапы процесса проектирования основных образовательных программ на основе регламентирующих документов</a:t>
            </a:r>
            <a:endParaRPr lang="ru-RU" sz="2800" dirty="0"/>
          </a:p>
        </p:txBody>
      </p:sp>
    </p:spTree>
    <p:extLst>
      <p:ext uri="{BB962C8B-B14F-4D97-AF65-F5344CB8AC3E}">
        <p14:creationId xmlns:p14="http://schemas.microsoft.com/office/powerpoint/2010/main" val="1751565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7</a:t>
            </a:fld>
            <a:endParaRPr lang="ru-RU"/>
          </a:p>
        </p:txBody>
      </p:sp>
      <p:sp>
        <p:nvSpPr>
          <p:cNvPr id="3" name="Rectangle 2">
            <a:extLst>
              <a:ext uri="{FF2B5EF4-FFF2-40B4-BE49-F238E27FC236}">
                <a16:creationId xmlns:a16="http://schemas.microsoft.com/office/drawing/2014/main" id="{DB7800AF-2072-7B94-D9DF-2C75809360C9}"/>
              </a:ext>
            </a:extLst>
          </p:cNvPr>
          <p:cNvSpPr>
            <a:spLocks noChangeArrowheads="1"/>
          </p:cNvSpPr>
          <p:nvPr/>
        </p:nvSpPr>
        <p:spPr bwMode="auto">
          <a:xfrm>
            <a:off x="722489" y="327377"/>
            <a:ext cx="887793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6" name="Объект 5">
            <a:extLst>
              <a:ext uri="{FF2B5EF4-FFF2-40B4-BE49-F238E27FC236}">
                <a16:creationId xmlns:a16="http://schemas.microsoft.com/office/drawing/2014/main" id="{4E59A874-389A-92C9-6071-31B5C94FC797}"/>
              </a:ext>
            </a:extLst>
          </p:cNvPr>
          <p:cNvGraphicFramePr>
            <a:graphicFrameLocks noChangeAspect="1"/>
          </p:cNvGraphicFramePr>
          <p:nvPr>
            <p:extLst>
              <p:ext uri="{D42A27DB-BD31-4B8C-83A1-F6EECF244321}">
                <p14:modId xmlns:p14="http://schemas.microsoft.com/office/powerpoint/2010/main" val="3049520825"/>
              </p:ext>
            </p:extLst>
          </p:nvPr>
        </p:nvGraphicFramePr>
        <p:xfrm>
          <a:off x="722490" y="1072445"/>
          <a:ext cx="11115040" cy="4987518"/>
        </p:xfrm>
        <a:graphic>
          <a:graphicData uri="http://schemas.openxmlformats.org/presentationml/2006/ole">
            <mc:AlternateContent xmlns:mc="http://schemas.openxmlformats.org/markup-compatibility/2006">
              <mc:Choice xmlns:v="urn:schemas-microsoft-com:vml" Requires="v">
                <p:oleObj r:id="rId2" imgW="7305822" imgH="3276848" progId="Visio.Drawing.15">
                  <p:embed/>
                </p:oleObj>
              </mc:Choice>
              <mc:Fallback>
                <p:oleObj r:id="rId2" imgW="7305822" imgH="3276848" progId="Visio.Drawing.15">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2490" y="1072445"/>
                        <a:ext cx="11115040" cy="4987518"/>
                      </a:xfrm>
                      <a:prstGeom prst="rect">
                        <a:avLst/>
                      </a:prstGeom>
                      <a:noFill/>
                    </p:spPr>
                  </p:pic>
                </p:oleObj>
              </mc:Fallback>
            </mc:AlternateContent>
          </a:graphicData>
        </a:graphic>
      </p:graphicFrame>
    </p:spTree>
    <p:extLst>
      <p:ext uri="{BB962C8B-B14F-4D97-AF65-F5344CB8AC3E}">
        <p14:creationId xmlns:p14="http://schemas.microsoft.com/office/powerpoint/2010/main" val="2981559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8</a:t>
            </a:fld>
            <a:endParaRPr lang="ru-RU"/>
          </a:p>
        </p:txBody>
      </p:sp>
      <p:sp>
        <p:nvSpPr>
          <p:cNvPr id="3" name="TextBox 2">
            <a:extLst>
              <a:ext uri="{FF2B5EF4-FFF2-40B4-BE49-F238E27FC236}">
                <a16:creationId xmlns:a16="http://schemas.microsoft.com/office/drawing/2014/main" id="{01EBF144-0765-5DFE-EDE1-B8A4E8B2AF3D}"/>
              </a:ext>
            </a:extLst>
          </p:cNvPr>
          <p:cNvSpPr txBox="1"/>
          <p:nvPr/>
        </p:nvSpPr>
        <p:spPr>
          <a:xfrm>
            <a:off x="711200" y="496710"/>
            <a:ext cx="10642600" cy="5140831"/>
          </a:xfrm>
          <a:prstGeom prst="rect">
            <a:avLst/>
          </a:prstGeom>
          <a:noFill/>
        </p:spPr>
        <p:txBody>
          <a:bodyPr wrap="square">
            <a:spAutoFit/>
          </a:bodyPr>
          <a:lstStyle/>
          <a:p>
            <a:pPr indent="449580" algn="just">
              <a:lnSpc>
                <a:spcPct val="107000"/>
              </a:lnSpc>
              <a:spcAft>
                <a:spcPts val="800"/>
              </a:spcAft>
            </a:pPr>
            <a:r>
              <a:rPr lang="ru-RU" sz="2800" dirty="0">
                <a:effectLst/>
                <a:latin typeface="Times New Roman" panose="02020603050405020304" pitchFamily="18" charset="0"/>
                <a:ea typeface="Calibri" panose="020F0502020204030204" pitchFamily="34" charset="0"/>
                <a:cs typeface="Calibri" panose="020F0502020204030204" pitchFamily="34" charset="0"/>
              </a:rPr>
              <a:t>Грамотная организация управления процессами разработки основных образовательных программ невозможна без средств информационной поддержки на основе современных информационных технологий и систем. Приведенные функциональные диаграммы наглядно иллюстрируют иерархическую структуру нормативных документов, используемых при разработке основных образовательных программ высшего образования, а также отражают структуру движения информационных потоков в процессах создания, проектирования и разработке основных образовательных программ на базе современных образовательных стандартов.</a:t>
            </a:r>
            <a:endParaRPr lang="ru-RU" sz="2800" dirty="0">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46094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ижний колонтитул 3">
            <a:extLst>
              <a:ext uri="{FF2B5EF4-FFF2-40B4-BE49-F238E27FC236}">
                <a16:creationId xmlns:a16="http://schemas.microsoft.com/office/drawing/2014/main" id="{B5A0A9CA-A3F5-E7FA-6EC4-120CEF863C15}"/>
              </a:ext>
            </a:extLst>
          </p:cNvPr>
          <p:cNvSpPr>
            <a:spLocks noGrp="1"/>
          </p:cNvSpPr>
          <p:nvPr>
            <p:ph type="ftr" sz="quarter" idx="11"/>
          </p:nvPr>
        </p:nvSpPr>
        <p:spPr>
          <a:xfrm>
            <a:off x="1275644" y="6356350"/>
            <a:ext cx="8940800" cy="365125"/>
          </a:xfrm>
        </p:spPr>
        <p:txBody>
          <a:bodyPr/>
          <a:lstStyle/>
          <a:p>
            <a:r>
              <a:rPr lang="ru-RU" dirty="0"/>
              <a:t>XI Международная научно-практическая конференция "Биотехнология: наука и практика", Туапсе 2023</a:t>
            </a:r>
          </a:p>
        </p:txBody>
      </p:sp>
      <p:sp>
        <p:nvSpPr>
          <p:cNvPr id="5" name="Номер слайда 4">
            <a:extLst>
              <a:ext uri="{FF2B5EF4-FFF2-40B4-BE49-F238E27FC236}">
                <a16:creationId xmlns:a16="http://schemas.microsoft.com/office/drawing/2014/main" id="{622AD024-B26B-B235-CCFF-50E3989B2B06}"/>
              </a:ext>
            </a:extLst>
          </p:cNvPr>
          <p:cNvSpPr>
            <a:spLocks noGrp="1"/>
          </p:cNvSpPr>
          <p:nvPr>
            <p:ph type="sldNum" sz="quarter" idx="12"/>
          </p:nvPr>
        </p:nvSpPr>
        <p:spPr/>
        <p:txBody>
          <a:bodyPr/>
          <a:lstStyle/>
          <a:p>
            <a:fld id="{4E3189DE-0BAD-40EF-8D6C-083BF686976D}" type="slidenum">
              <a:rPr lang="ru-RU" smtClean="0"/>
              <a:t>9</a:t>
            </a:fld>
            <a:endParaRPr lang="ru-RU"/>
          </a:p>
        </p:txBody>
      </p:sp>
      <p:sp>
        <p:nvSpPr>
          <p:cNvPr id="2" name="TextBox 1">
            <a:extLst>
              <a:ext uri="{FF2B5EF4-FFF2-40B4-BE49-F238E27FC236}">
                <a16:creationId xmlns:a16="http://schemas.microsoft.com/office/drawing/2014/main" id="{5C78D7B4-C093-58E1-ECCA-663D3884248A}"/>
              </a:ext>
            </a:extLst>
          </p:cNvPr>
          <p:cNvSpPr txBox="1"/>
          <p:nvPr/>
        </p:nvSpPr>
        <p:spPr>
          <a:xfrm>
            <a:off x="2878666" y="1467556"/>
            <a:ext cx="5446889" cy="707886"/>
          </a:xfrm>
          <a:prstGeom prst="rect">
            <a:avLst/>
          </a:prstGeom>
          <a:noFill/>
        </p:spPr>
        <p:txBody>
          <a:bodyPr wrap="square" rtlCol="0">
            <a:spAutoFit/>
          </a:bodyPr>
          <a:lstStyle/>
          <a:p>
            <a:r>
              <a:rPr lang="ru-RU" sz="4000" dirty="0"/>
              <a:t>Спасибо за внимание</a:t>
            </a:r>
          </a:p>
        </p:txBody>
      </p:sp>
      <p:sp>
        <p:nvSpPr>
          <p:cNvPr id="3" name="TextBox 2">
            <a:extLst>
              <a:ext uri="{FF2B5EF4-FFF2-40B4-BE49-F238E27FC236}">
                <a16:creationId xmlns:a16="http://schemas.microsoft.com/office/drawing/2014/main" id="{64929964-D94D-B828-DC5B-C50AAC7CC4DD}"/>
              </a:ext>
            </a:extLst>
          </p:cNvPr>
          <p:cNvSpPr txBox="1"/>
          <p:nvPr/>
        </p:nvSpPr>
        <p:spPr>
          <a:xfrm>
            <a:off x="6355644" y="3604176"/>
            <a:ext cx="4998156" cy="1323439"/>
          </a:xfrm>
          <a:prstGeom prst="rect">
            <a:avLst/>
          </a:prstGeom>
          <a:noFill/>
        </p:spPr>
        <p:txBody>
          <a:bodyPr wrap="square" rtlCol="0">
            <a:spAutoFit/>
          </a:bodyPr>
          <a:lstStyle/>
          <a:p>
            <a:r>
              <a:rPr lang="ru-RU" sz="2000" dirty="0"/>
              <a:t>Биглов Рем Равильевич</a:t>
            </a:r>
          </a:p>
          <a:p>
            <a:r>
              <a:rPr lang="ru-RU" sz="2000" dirty="0"/>
              <a:t>Заместитель председателя ФУМО 19.00.00</a:t>
            </a:r>
          </a:p>
          <a:p>
            <a:r>
              <a:rPr lang="en-US" sz="2000" dirty="0">
                <a:hlinkClick r:id="rId2"/>
              </a:rPr>
              <a:t>biglovrem@yandex.ru</a:t>
            </a:r>
            <a:r>
              <a:rPr lang="en-US" sz="2000" dirty="0"/>
              <a:t> </a:t>
            </a:r>
            <a:br>
              <a:rPr lang="ru-RU" sz="2000" dirty="0"/>
            </a:br>
            <a:endParaRPr lang="ru-RU" sz="2000" dirty="0"/>
          </a:p>
        </p:txBody>
      </p:sp>
    </p:spTree>
    <p:extLst>
      <p:ext uri="{BB962C8B-B14F-4D97-AF65-F5344CB8AC3E}">
        <p14:creationId xmlns:p14="http://schemas.microsoft.com/office/powerpoint/2010/main" val="292346622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429</Words>
  <Application>Microsoft Office PowerPoint</Application>
  <PresentationFormat>Широкоэкранный</PresentationFormat>
  <Paragraphs>34</Paragraphs>
  <Slides>9</Slides>
  <Notes>0</Notes>
  <HiddenSlides>0</HiddenSlides>
  <MMClips>0</MMClips>
  <ScaleCrop>false</ScaleCrop>
  <HeadingPairs>
    <vt:vector size="8" baseType="variant">
      <vt:variant>
        <vt:lpstr>Использованные шрифты</vt:lpstr>
      </vt:variant>
      <vt:variant>
        <vt:i4>4</vt:i4>
      </vt:variant>
      <vt:variant>
        <vt:lpstr>Тема</vt:lpstr>
      </vt:variant>
      <vt:variant>
        <vt:i4>1</vt:i4>
      </vt:variant>
      <vt:variant>
        <vt:lpstr>Внедренные серверы OLE</vt:lpstr>
      </vt:variant>
      <vt:variant>
        <vt:i4>2</vt:i4>
      </vt:variant>
      <vt:variant>
        <vt:lpstr>Заголовки слайдов</vt:lpstr>
      </vt:variant>
      <vt:variant>
        <vt:i4>9</vt:i4>
      </vt:variant>
    </vt:vector>
  </HeadingPairs>
  <TitlesOfParts>
    <vt:vector size="16" baseType="lpstr">
      <vt:lpstr>Arial</vt:lpstr>
      <vt:lpstr>Calibri</vt:lpstr>
      <vt:lpstr>Calibri Light</vt:lpstr>
      <vt:lpstr>Times New Roman</vt:lpstr>
      <vt:lpstr>Тема Office</vt:lpstr>
      <vt:lpstr>Visio.Drawing.15</vt:lpstr>
      <vt:lpstr>Visio.Drawing.11</vt:lpstr>
      <vt:lpstr>ОПЫТ ИНФОРМАЦИОННОГО ОБЕСПЕЧЕНИЯ ПРОЕКТИРОВАНИЯ ОСНОВНОЙ ОБРАЗОВАТЕЛЬНОЙ ПРОГРАММЫ ПО НАПРАВЛЕНИЮ «БИОТЕХНОЛОГИЯ»</vt:lpstr>
      <vt:lpstr>Презентация PowerPoint</vt:lpstr>
      <vt:lpstr>Иерархическая структура разработки ООП в нотации от общего к частному </vt:lpstr>
      <vt:lpstr>Для организации системного описания процессов разработки документации по основным образовательных программам были созданы модели информационной поддержки процесса проектирования основных образовательных программ на примере ФГОС ВО «Биотехнология». Обобщенная функциональная диаграмма процесса разработки ООП по ФГОС ВО «Биотехнология» приведена на рисунке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ОПЫТ ИНФОРМАЦИОННОГО ОБЕСПЕЧЕНИЯ ПРОЕКТИРОВАНИЯ ОСНОВНОЙ ОБРАЗОВАТЕЛЬНОЙ ПРОГРАММЫ ПО НАПРАВЛЕНИЮ «БИОТЕХНОЛОГИЯ» Биглов Р.Р., к.т.н., доцент,  Кузнецов А.С., к.т.н.,  </dc:title>
  <dc:creator>Рем Равильевич Биглов</dc:creator>
  <cp:lastModifiedBy>Рем Равильевич Биглов</cp:lastModifiedBy>
  <cp:revision>7</cp:revision>
  <dcterms:created xsi:type="dcterms:W3CDTF">2023-09-09T20:52:14Z</dcterms:created>
  <dcterms:modified xsi:type="dcterms:W3CDTF">2023-09-09T22:31:15Z</dcterms:modified>
</cp:coreProperties>
</file>